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9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0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0" r:id="rId3"/>
    <p:sldMasterId id="2147483691" r:id="rId4"/>
    <p:sldMasterId id="2147483702" r:id="rId5"/>
    <p:sldMasterId id="2147483713" r:id="rId6"/>
    <p:sldMasterId id="2147483724" r:id="rId7"/>
    <p:sldMasterId id="2147483735" r:id="rId8"/>
    <p:sldMasterId id="2147483753" r:id="rId9"/>
    <p:sldMasterId id="2147483767" r:id="rId10"/>
    <p:sldMasterId id="2147483780" r:id="rId11"/>
  </p:sldMasterIdLst>
  <p:notesMasterIdLst>
    <p:notesMasterId r:id="rId38"/>
  </p:notesMasterIdLst>
  <p:sldIdLst>
    <p:sldId id="444" r:id="rId12"/>
    <p:sldId id="453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445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70" r:id="rId34"/>
    <p:sldId id="371" r:id="rId35"/>
    <p:sldId id="375" r:id="rId36"/>
    <p:sldId id="31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6" autoAdjust="0"/>
    <p:restoredTop sz="95064" autoAdjust="0"/>
  </p:normalViewPr>
  <p:slideViewPr>
    <p:cSldViewPr>
      <p:cViewPr varScale="1">
        <p:scale>
          <a:sx n="112" d="100"/>
          <a:sy n="112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00" d="100"/>
        <a:sy n="100" d="100"/>
      </p:scale>
      <p:origin x="0" y="-13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BFAAC-A78F-469A-BDA0-7C304EE42E9C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29B77-9C3F-4B52-82F7-BED7E230F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1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7372B-F73D-4622-8EC9-2B361772DE06}" type="slidenum">
              <a:rPr lang="en-US"/>
              <a:pPr/>
              <a:t>26</a:t>
            </a:fld>
            <a:endParaRPr lang="en-US"/>
          </a:p>
        </p:txBody>
      </p:sp>
      <p:sp>
        <p:nvSpPr>
          <p:cNvPr id="72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5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-25400"/>
            <a:ext cx="6883400" cy="688340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57201" y="-25400"/>
            <a:ext cx="5491748" cy="68834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9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7" y="1600200"/>
            <a:ext cx="788505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26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19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09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2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4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4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10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4"/>
            <a:ext cx="86868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3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2259" y="0"/>
            <a:ext cx="5488573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66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AX_Logo_Amination-1080p-29_97fps_whit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412859"/>
            <a:ext cx="9144000" cy="6858000"/>
          </a:xfrm>
          <a:prstGeom prst="rect">
            <a:avLst/>
          </a:prstGeom>
        </p:spPr>
      </p:pic>
      <p:pic>
        <p:nvPicPr>
          <p:cNvPr id="11" name="Picture 10" descr="Screen Shot 2016-01-21 at 9.41.53 A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77" y="1941390"/>
            <a:ext cx="5092128" cy="32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8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463" y="8"/>
            <a:ext cx="6857543" cy="68575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11" y="0"/>
            <a:ext cx="1348013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86428" y="1030661"/>
            <a:ext cx="6812644" cy="2569799"/>
          </a:xfrm>
        </p:spPr>
        <p:txBody>
          <a:bodyPr/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6438" y="3886200"/>
            <a:ext cx="3528787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5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51587" y="1600200"/>
            <a:ext cx="837565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9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51586" y="1600203"/>
            <a:ext cx="4090438" cy="4849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4736063" y="1600203"/>
            <a:ext cx="4090438" cy="48495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86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1586" y="1600203"/>
            <a:ext cx="8374914" cy="4314371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61056" y="6061303"/>
            <a:ext cx="4129088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6819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11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-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805223" y="0"/>
            <a:ext cx="7338787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7153" y="1030661"/>
            <a:ext cx="6667501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7153" y="3886200"/>
            <a:ext cx="3528787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57205" y="0"/>
            <a:ext cx="1348017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13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EB68A7-11D6-418B-B0C1-AB4D84386246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/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ster_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60600" y="-25397"/>
            <a:ext cx="6883400" cy="688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1" y="0"/>
            <a:ext cx="5491748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63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57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941447" y="1600200"/>
            <a:ext cx="788505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82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25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25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94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38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9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1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4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6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1"/>
            <a:ext cx="86868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74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5CA6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652265" y="0"/>
            <a:ext cx="5488573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3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68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3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96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EB68A7-11D6-418B-B0C1-AB4D84386246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/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ster_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60600" y="-25397"/>
            <a:ext cx="6883400" cy="688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1" y="0"/>
            <a:ext cx="5491748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64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75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389" y="1600200"/>
            <a:ext cx="7885112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68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27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42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18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66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2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4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98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2"/>
            <a:ext cx="86868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41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54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652267" y="0"/>
            <a:ext cx="5488573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4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2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005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4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36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EB68A7-11D6-418B-B0C1-AB4D84386246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/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ster_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60600" y="-25397"/>
            <a:ext cx="6883400" cy="688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1" y="0"/>
            <a:ext cx="549174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65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03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389" y="1600200"/>
            <a:ext cx="7885112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11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0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29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51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4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52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3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4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4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3"/>
            <a:ext cx="8686800" cy="6857999"/>
          </a:xfrm>
          <a:solidFill>
            <a:srgbClr val="FFFFFF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94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7216" y="0"/>
            <a:ext cx="3271157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652269" y="0"/>
            <a:ext cx="5488573" cy="6858000"/>
          </a:xfrm>
          <a:prstGeom prst="rect">
            <a:avLst/>
          </a:prstGeom>
          <a:solidFill>
            <a:srgbClr val="2C2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5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62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2C2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5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69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EB68A7-11D6-418B-B0C1-AB4D84386246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/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ster_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60600" y="-25397"/>
            <a:ext cx="6883400" cy="688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1" y="0"/>
            <a:ext cx="5491748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67"/>
            <a:ext cx="5038226" cy="2569799"/>
          </a:xfrm>
        </p:spPr>
        <p:txBody>
          <a:bodyPr/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41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389" y="1600200"/>
            <a:ext cx="7885112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7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24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31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30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23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76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3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626100" y="914404"/>
            <a:ext cx="3200400" cy="5173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07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3"/>
            <a:ext cx="8686800" cy="6857999"/>
          </a:xfrm>
          <a:solidFill>
            <a:srgbClr val="FFFFFF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5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7213" y="0"/>
            <a:ext cx="3195053" cy="6858000"/>
          </a:xfrm>
          <a:prstGeom prst="rect">
            <a:avLst/>
          </a:prstGeom>
          <a:solidFill>
            <a:srgbClr val="AE59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652264" y="0"/>
            <a:ext cx="5491749" cy="6858000"/>
          </a:xfrm>
          <a:prstGeom prst="rect">
            <a:avLst/>
          </a:prstGeom>
          <a:solidFill>
            <a:srgbClr val="8A1B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7"/>
            <a:ext cx="5038226" cy="2569799"/>
          </a:xfrm>
        </p:spPr>
        <p:txBody>
          <a:bodyPr/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98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8A1B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7"/>
            <a:ext cx="5038226" cy="2569799"/>
          </a:xfrm>
        </p:spPr>
        <p:txBody>
          <a:bodyPr/>
          <a:lstStyle>
            <a:lvl1pPr>
              <a:defRPr sz="4000">
                <a:solidFill>
                  <a:srgbClr val="F1C4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25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EB68A7-11D6-418B-B0C1-AB4D84386246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/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ster_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60600" y="-25397"/>
            <a:ext cx="6883400" cy="688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1" y="0"/>
            <a:ext cx="549174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68"/>
            <a:ext cx="5038226" cy="2569799"/>
          </a:xfrm>
        </p:spPr>
        <p:txBody>
          <a:bodyPr/>
          <a:lstStyle>
            <a:lvl1pPr>
              <a:defRPr sz="4000">
                <a:solidFill>
                  <a:srgbClr val="F1C4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45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941389" y="1600200"/>
            <a:ext cx="7885112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89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47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33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54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91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89450" y="6023431"/>
            <a:ext cx="8454571" cy="83457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41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486400" y="0"/>
            <a:ext cx="36576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2437" y="0"/>
            <a:ext cx="4992062" cy="6858000"/>
          </a:xfrm>
          <a:prstGeom prst="rect">
            <a:avLst/>
          </a:prstGeom>
          <a:solidFill>
            <a:srgbClr val="2C2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4"/>
            <a:ext cx="5029200" cy="685799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4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>
                <a:solidFill>
                  <a:schemeClr val="bg1"/>
                </a:solidFill>
              </a:defRPr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>
                <a:solidFill>
                  <a:schemeClr val="bg1"/>
                </a:solidFill>
              </a:defRPr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>
                <a:solidFill>
                  <a:schemeClr val="bg1"/>
                </a:solidFill>
              </a:defRPr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>
                <a:solidFill>
                  <a:schemeClr val="bg1"/>
                </a:solidFill>
              </a:defRPr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87002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4"/>
            <a:ext cx="8686800" cy="6857999"/>
          </a:xfrm>
          <a:solidFill>
            <a:schemeClr val="tx1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83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7213" y="0"/>
            <a:ext cx="3195053" cy="6858000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652271" y="0"/>
            <a:ext cx="5488573" cy="6858000"/>
          </a:xfrm>
          <a:prstGeom prst="rect">
            <a:avLst/>
          </a:prstGeom>
          <a:solidFill>
            <a:srgbClr val="2C2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8"/>
            <a:ext cx="5038226" cy="2569799"/>
          </a:xfrm>
        </p:spPr>
        <p:txBody>
          <a:bodyPr/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160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0"/>
            <a:ext cx="4572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  <a:solidFill>
            <a:schemeClr val="tx1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2C2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8"/>
            <a:ext cx="5038226" cy="2569799"/>
          </a:xfrm>
        </p:spPr>
        <p:txBody>
          <a:bodyPr/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337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EFEB68A7-11D6-418B-B0C1-AB4D84386246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/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aster_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60600" y="-25397"/>
            <a:ext cx="6883400" cy="68834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1" y="0"/>
            <a:ext cx="5491748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69"/>
            <a:ext cx="5038226" cy="2569799"/>
          </a:xfrm>
        </p:spPr>
        <p:txBody>
          <a:bodyPr/>
          <a:lstStyle>
            <a:lvl1pPr>
              <a:defRPr sz="4000">
                <a:solidFill>
                  <a:srgbClr val="F1C4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76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389" y="1600200"/>
            <a:ext cx="7885112" cy="419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47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35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35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6170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95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89452" y="6023431"/>
            <a:ext cx="8454571" cy="8345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25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486400" y="0"/>
            <a:ext cx="36576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43494" y="0"/>
            <a:ext cx="4992062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7"/>
            <a:ext cx="5029200" cy="685799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5791681" y="907532"/>
            <a:ext cx="3089852" cy="52900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94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7"/>
            <a:ext cx="8686800" cy="6857999"/>
          </a:xfrm>
          <a:solidFill>
            <a:srgbClr val="002D7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049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002D72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3652271" y="0"/>
            <a:ext cx="5488573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9"/>
            <a:ext cx="5038226" cy="2569799"/>
          </a:xfrm>
        </p:spPr>
        <p:txBody>
          <a:bodyPr/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5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0"/>
            <a:ext cx="4572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  <a:solidFill>
            <a:srgbClr val="002D72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69"/>
            <a:ext cx="5038226" cy="2569799"/>
          </a:xfrm>
        </p:spPr>
        <p:txBody>
          <a:bodyPr/>
          <a:lstStyle>
            <a:lvl1pPr>
              <a:defRPr sz="4000">
                <a:solidFill>
                  <a:srgbClr val="F1C4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61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310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02253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2632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3382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1188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8925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43142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152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156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1545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-25400"/>
            <a:ext cx="6883400" cy="688340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57201" y="-25400"/>
            <a:ext cx="5491748" cy="68834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38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7" y="1600200"/>
            <a:ext cx="788505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78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ster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-25400"/>
            <a:ext cx="6883400" cy="688340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57201" y="-25400"/>
            <a:ext cx="5491748" cy="68834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9809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809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85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>
              <a:solidFill>
                <a:srgbClr val="333F48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7" y="1600200"/>
            <a:ext cx="7885057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5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>
              <a:solidFill>
                <a:srgbClr val="333F48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941444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2"/>
          </p:nvPr>
        </p:nvSpPr>
        <p:spPr>
          <a:xfrm>
            <a:off x="5008205" y="1600203"/>
            <a:ext cx="3818296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6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941443" y="1600201"/>
            <a:ext cx="7315200" cy="36576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>
              <a:solidFill>
                <a:srgbClr val="333F48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50919" y="5399091"/>
            <a:ext cx="3535363" cy="444500"/>
          </a:xfrm>
        </p:spPr>
        <p:txBody>
          <a:bodyPr/>
          <a:lstStyle>
            <a:lvl1pPr marL="0" indent="0">
              <a:buFont typeface="Arial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61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>
              <a:solidFill>
                <a:srgbClr val="333F48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90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07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4"/>
            <a:ext cx="50292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1"/>
          </p:nvPr>
        </p:nvSpPr>
        <p:spPr>
          <a:xfrm>
            <a:off x="5626100" y="914404"/>
            <a:ext cx="3200400" cy="51736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 sz="2400"/>
            </a:lvl1pPr>
            <a:lvl2pPr marL="687388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tabLst/>
              <a:defRPr sz="2000"/>
            </a:lvl2pPr>
            <a:lvl3pPr marL="1030288" marR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Blip>
                <a:blip r:embed="rId3"/>
              </a:buBlip>
              <a:tabLst/>
              <a:defRPr sz="1600"/>
            </a:lvl3pPr>
            <a:lvl4pPr marL="1258888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tabLst/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342900" marR="0" lvl="1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342900" marR="0" lvl="2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342900" marR="0" lvl="3" indent="-342900" algn="l" defTabSz="457200" rtl="0" eaLnBrk="1" fontAlgn="auto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92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4"/>
            <a:ext cx="86868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0"/>
            <a:ext cx="304800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463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0"/>
            <a:ext cx="3195052" cy="6858000"/>
          </a:xfrm>
          <a:prstGeom prst="rect">
            <a:avLst/>
          </a:prstGeom>
          <a:solidFill>
            <a:srgbClr val="4F66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2259" y="0"/>
            <a:ext cx="5488573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89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225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57201" y="0"/>
            <a:ext cx="3199814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0"/>
            <a:ext cx="5486400" cy="68580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9623" y="1030659"/>
            <a:ext cx="5038226" cy="2569799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9623" y="3886200"/>
            <a:ext cx="5038226" cy="17526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721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Image -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AX_Logo_Amination-1080p-29_97fps_whit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412859"/>
            <a:ext cx="9144000" cy="6858000"/>
          </a:xfrm>
          <a:prstGeom prst="rect">
            <a:avLst/>
          </a:prstGeom>
        </p:spPr>
      </p:pic>
      <p:pic>
        <p:nvPicPr>
          <p:cNvPr id="11" name="Picture 10" descr="Screen Shot 2016-01-21 at 9.41.53 A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77" y="1941390"/>
            <a:ext cx="5092128" cy="32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1535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769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233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4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649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42301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28271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9543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5150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84942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08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19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19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FooterText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9" name="Picture 8" descr="bugs-01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09" y="6168811"/>
            <a:ext cx="704041" cy="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8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586" y="274639"/>
            <a:ext cx="8374914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586" y="1600203"/>
            <a:ext cx="8374914" cy="484051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6878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74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9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0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21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21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FooterText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12" name="Picture 11" descr="bugs-01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13" y="6168814"/>
            <a:ext cx="704041" cy="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6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74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22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22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FooterText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12" name="Picture 11" descr="bugs-01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15" y="6168815"/>
            <a:ext cx="704041" cy="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4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4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FooterText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12" name="Picture 11" descr="bugs-01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17" y="6168816"/>
            <a:ext cx="704041" cy="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3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4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ooterText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12" name="Picture 11" descr="bugs-01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19" y="6168818"/>
            <a:ext cx="704041" cy="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2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5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FooterText_white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23" name="Picture 22" descr="bugs-02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" y="6172207"/>
            <a:ext cx="704112" cy="55881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" y="0"/>
            <a:ext cx="464627" cy="6858795"/>
          </a:xfrm>
          <a:prstGeom prst="rect">
            <a:avLst/>
          </a:prstGeom>
          <a:solidFill>
            <a:srgbClr val="4B4A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8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5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F1C4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bg1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bg1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bg1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bg1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23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-1"/>
            <a:ext cx="457200" cy="6858000"/>
          </a:xfrm>
          <a:prstGeom prst="rect">
            <a:avLst/>
          </a:prstGeom>
          <a:solidFill>
            <a:schemeClr val="accent2">
              <a:alpha val="8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ugs-03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" y="6172207"/>
            <a:ext cx="704112" cy="558819"/>
          </a:xfrm>
          <a:prstGeom prst="rect">
            <a:avLst/>
          </a:prstGeom>
        </p:spPr>
      </p:pic>
      <p:pic>
        <p:nvPicPr>
          <p:cNvPr id="11" name="Picture 10" descr="FooterText_white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0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F1C4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4"/>
        </a:buBlip>
        <a:defRPr sz="2400" kern="1200">
          <a:solidFill>
            <a:schemeClr val="bg1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bg1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5"/>
        </a:buBlip>
        <a:defRPr sz="1600" kern="1200">
          <a:solidFill>
            <a:schemeClr val="bg1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bg1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06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1447" y="274639"/>
            <a:ext cx="7885057" cy="1143000"/>
          </a:xfrm>
          <a:prstGeom prst="rect">
            <a:avLst/>
          </a:prstGeom>
        </p:spPr>
        <p:txBody>
          <a:bodyPr vert="horz" lIns="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447" y="1600203"/>
            <a:ext cx="7885057" cy="452596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7999019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BD7144A9-D1CF-4A30-A122-27B8A1E1AF5E}" type="slidenum">
              <a:rPr lang="en-US" smtClean="0">
                <a:solidFill>
                  <a:srgbClr val="333F48"/>
                </a:solidFill>
              </a:rPr>
              <a:pPr/>
              <a:t>‹#›</a:t>
            </a:fld>
            <a:endParaRPr lang="en-US">
              <a:solidFill>
                <a:srgbClr val="333F48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7999019" y="6588523"/>
            <a:ext cx="538956" cy="1588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FooterText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66" y="6407154"/>
            <a:ext cx="1561390" cy="152405"/>
          </a:xfrm>
          <a:prstGeom prst="rect">
            <a:avLst/>
          </a:prstGeom>
        </p:spPr>
      </p:pic>
      <p:pic>
        <p:nvPicPr>
          <p:cNvPr id="9" name="Picture 8" descr="bugs-01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09" y="6168811"/>
            <a:ext cx="704041" cy="55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lnSpc>
          <a:spcPct val="102000"/>
        </a:lnSpc>
        <a:spcBef>
          <a:spcPts val="600"/>
        </a:spcBef>
        <a:spcAft>
          <a:spcPts val="1400"/>
        </a:spcAft>
        <a:buClrTx/>
        <a:buSzPct val="110000"/>
        <a:buFontTx/>
        <a:buBlip>
          <a:blip r:embed="rId15"/>
        </a:buBlip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687388" indent="-344488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20000"/>
        <a:buFont typeface="Courier New"/>
        <a:buChar char="o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1030288" indent="-342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Tx/>
        <a:buBlip>
          <a:blip r:embed="rId16"/>
        </a:buBlip>
        <a:defRPr sz="1600" kern="1200">
          <a:solidFill>
            <a:schemeClr val="tx2"/>
          </a:solidFill>
          <a:latin typeface="Arial"/>
          <a:ea typeface="+mn-ea"/>
          <a:cs typeface="Arial"/>
        </a:defRPr>
      </a:lvl3pPr>
      <a:lvl4pPr marL="1258888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A2AAAD"/>
        </a:buClr>
        <a:buSzPct val="110000"/>
        <a:buFont typeface="Arial"/>
        <a:buChar char="•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89075" indent="-230188" algn="l" defTabSz="457200" rtl="0" eaLnBrk="1" latinLnBrk="0" hangingPunct="1">
        <a:lnSpc>
          <a:spcPct val="104000"/>
        </a:lnSpc>
        <a:spcBef>
          <a:spcPts val="0"/>
        </a:spcBef>
        <a:spcAft>
          <a:spcPts val="800"/>
        </a:spcAft>
        <a:buClr>
          <a:schemeClr val="bg2"/>
        </a:buClr>
        <a:buFont typeface="Arial"/>
        <a:buNone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C53F9C1-A78E-C44A-9DAC-0FA715E5D3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12/31/2018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BBC0736-7CFB-B848-BE8A-D7CBA22757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38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beta.geneweaver.org/" TargetMode="External"/><Relationship Id="rId1" Type="http://schemas.openxmlformats.org/officeDocument/2006/relationships/slideLayout" Target="../slideLayouts/slideLayout10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eneweaver.org/help" TargetMode="External"/><Relationship Id="rId2" Type="http://schemas.openxmlformats.org/officeDocument/2006/relationships/hyperlink" Target="http://geneweaver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eneweaver.org/help/do-chr6-qtl.tx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4446"/>
            <a:ext cx="7772400" cy="215600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GW2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Introduction to web-based analysis with</a:t>
            </a:r>
            <a:br>
              <a:rPr lang="en-US" sz="3600" dirty="0" smtClean="0"/>
            </a:br>
            <a:r>
              <a:rPr lang="en-US" sz="3600" dirty="0" smtClean="0"/>
              <a:t>GeneWeaver2</a:t>
            </a:r>
            <a:br>
              <a:rPr lang="en-US" sz="3600" dirty="0" smtClean="0"/>
            </a:br>
            <a:r>
              <a:rPr lang="en-US" sz="3600" u="sng" dirty="0" smtClean="0">
                <a:hlinkClick r:id="rId2"/>
              </a:rPr>
              <a:t>geneweaver.org</a:t>
            </a:r>
            <a:r>
              <a:rPr lang="en-US" sz="3600" dirty="0" smtClean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This is a guided tour of beta.geneweaver.org designed</a:t>
            </a:r>
          </a:p>
          <a:p>
            <a:r>
              <a:rPr lang="en-US" dirty="0" smtClean="0"/>
              <a:t>to highlight the use of major tools. Steps and explanations</a:t>
            </a:r>
          </a:p>
          <a:p>
            <a:r>
              <a:rPr lang="en-US" dirty="0" smtClean="0"/>
              <a:t>are given to generate the results shown. Additional tools,</a:t>
            </a:r>
          </a:p>
          <a:p>
            <a:r>
              <a:rPr lang="en-US" dirty="0" smtClean="0"/>
              <a:t>features, usage hints and approaches are marked “</a:t>
            </a:r>
            <a:r>
              <a:rPr lang="en-US" dirty="0" smtClean="0">
                <a:solidFill>
                  <a:srgbClr val="FF0000"/>
                </a:solidFill>
              </a:rPr>
              <a:t>Tip</a:t>
            </a:r>
            <a:r>
              <a:rPr lang="en-US" dirty="0" smtClean="0"/>
              <a:t>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8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791E93-A2B7-0848-BDB4-10A6DF01D9B6}" type="slidenum">
              <a:rPr lang="en-US" smtClean="0">
                <a:solidFill>
                  <a:srgbClr val="333F48"/>
                </a:solidFill>
              </a:rPr>
              <a:pPr/>
              <a:t>2</a:t>
            </a:fld>
            <a:endParaRPr lang="en-US" dirty="0">
              <a:solidFill>
                <a:srgbClr val="333F4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7" y="1295400"/>
            <a:ext cx="7885057" cy="4191000"/>
          </a:xfrm>
        </p:spPr>
        <p:txBody>
          <a:bodyPr/>
          <a:lstStyle/>
          <a:p>
            <a:r>
              <a:rPr lang="en-US" sz="2200" dirty="0" smtClean="0"/>
              <a:t>We will use </a:t>
            </a:r>
            <a:r>
              <a:rPr lang="en-US" sz="2200" dirty="0" smtClean="0">
                <a:hlinkClick r:id="rId2"/>
              </a:rPr>
              <a:t>http</a:t>
            </a:r>
            <a:r>
              <a:rPr lang="en-US" sz="2200" dirty="0" smtClean="0">
                <a:hlinkClick r:id="rId2"/>
              </a:rPr>
              <a:t>://geneweaver.org</a:t>
            </a:r>
            <a:endParaRPr lang="en-US" sz="2200" dirty="0" smtClean="0"/>
          </a:p>
          <a:p>
            <a:r>
              <a:rPr lang="en-US" sz="2200" dirty="0" smtClean="0"/>
              <a:t>Documentation: </a:t>
            </a:r>
            <a:r>
              <a:rPr lang="en-US" sz="2200" dirty="0" smtClean="0">
                <a:hlinkClick r:id="rId3"/>
              </a:rPr>
              <a:t>http://geneweaver.org/help</a:t>
            </a:r>
            <a:endParaRPr lang="en-US" sz="2200" dirty="0" smtClean="0"/>
          </a:p>
          <a:p>
            <a:r>
              <a:rPr lang="en-US" sz="2200" dirty="0" smtClean="0"/>
              <a:t>Sample </a:t>
            </a:r>
            <a:r>
              <a:rPr lang="en-US" sz="2200" dirty="0" smtClean="0"/>
              <a:t>dataset: </a:t>
            </a:r>
            <a:r>
              <a:rPr lang="en-US" sz="2200" dirty="0" smtClean="0">
                <a:hlinkClick r:id="rId4"/>
              </a:rPr>
              <a:t>http</a:t>
            </a:r>
            <a:r>
              <a:rPr lang="en-US" sz="2200" dirty="0">
                <a:hlinkClick r:id="rId4"/>
              </a:rPr>
              <a:t>://</a:t>
            </a:r>
            <a:r>
              <a:rPr lang="en-US" sz="2200" dirty="0" smtClean="0">
                <a:hlinkClick r:id="rId4"/>
              </a:rPr>
              <a:t>geneweaver.org/help/do-chr6-qtl.txt</a:t>
            </a:r>
            <a:endParaRPr lang="en-US" sz="2200" dirty="0" smtClean="0"/>
          </a:p>
          <a:p>
            <a:pPr marL="342900" lvl="1" indent="0">
              <a:buNone/>
            </a:pPr>
            <a:endParaRPr lang="en-US" sz="1800" dirty="0" smtClean="0"/>
          </a:p>
          <a:p>
            <a:endParaRPr lang="en-US" sz="22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1447" y="0"/>
            <a:ext cx="7885057" cy="6858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/>
              <a:t>GeneWeaver</a:t>
            </a:r>
            <a:r>
              <a:rPr lang="en-US" sz="3200" dirty="0" smtClean="0"/>
              <a:t> Workshop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96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596" y="211687"/>
            <a:ext cx="8598811" cy="8965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GeneWeaver is a web-based gene-centered database with integrated tools. It can combine diverse data sets from multiple species and experiment types, and allows simple and powerful data sharing publicly or across collaborative groups.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72595" y="1108239"/>
            <a:ext cx="3846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Point your browser to</a:t>
            </a:r>
            <a:r>
              <a:rPr lang="en-US" b="1" dirty="0" smtClean="0">
                <a:solidFill>
                  <a:srgbClr val="008000"/>
                </a:solidFill>
              </a:rPr>
              <a:t>: </a:t>
            </a:r>
            <a:r>
              <a:rPr lang="en-US" b="1" dirty="0" smtClean="0">
                <a:solidFill>
                  <a:srgbClr val="008000"/>
                </a:solidFill>
              </a:rPr>
              <a:t>geneweaver.org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85" y="1574800"/>
            <a:ext cx="8387033" cy="450282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73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4638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Many of the GeneWeaver tools can be used by guest users, however, for this tutorial we will create an account. If you already have an account, </a:t>
            </a:r>
            <a:r>
              <a:rPr lang="en-US" sz="1700" b="1" dirty="0" smtClean="0"/>
              <a:t>log into your existing account and proceed to the next slide</a:t>
            </a:r>
            <a:r>
              <a:rPr lang="en-US" sz="1700" dirty="0" smtClean="0"/>
              <a:t>.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b="1" dirty="0" smtClean="0"/>
              <a:t>Hover over the “Welcome Guest!” link at the top of the page and click “Create Account”.</a:t>
            </a:r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700" b="1" dirty="0" smtClean="0"/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700" b="1" dirty="0" smtClean="0"/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700" b="1" dirty="0" smtClean="0"/>
          </a:p>
          <a:p>
            <a:pPr marL="0" indent="0">
              <a:buNone/>
            </a:pPr>
            <a:endParaRPr lang="en-US" sz="1700" b="1" dirty="0"/>
          </a:p>
          <a:p>
            <a:pPr marL="0" indent="0">
              <a:buNone/>
            </a:pPr>
            <a:endParaRPr lang="en-US" sz="1700" b="1" dirty="0" smtClean="0"/>
          </a:p>
          <a:p>
            <a:pPr marL="0" indent="0">
              <a:buNone/>
            </a:pPr>
            <a:r>
              <a:rPr lang="en-US" sz="1700" dirty="0" smtClean="0"/>
              <a:t>On the account creation page, </a:t>
            </a:r>
            <a:r>
              <a:rPr lang="en-US" sz="1700" b="1" dirty="0" smtClean="0"/>
              <a:t>fill in the required fields</a:t>
            </a:r>
          </a:p>
          <a:p>
            <a:pPr marL="0" indent="0">
              <a:buNone/>
            </a:pPr>
            <a:r>
              <a:rPr lang="en-US" sz="1700" b="1" dirty="0" smtClean="0"/>
              <a:t>(first and last names, e-mail, and password) and click</a:t>
            </a:r>
          </a:p>
          <a:p>
            <a:pPr marL="0" indent="0">
              <a:buNone/>
            </a:pPr>
            <a:r>
              <a:rPr lang="en-US" sz="1700" b="1" dirty="0" smtClean="0"/>
              <a:t>”Sign Up”.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b="1" dirty="0" smtClean="0">
                <a:solidFill>
                  <a:srgbClr val="595959"/>
                </a:solidFill>
              </a:rPr>
              <a:t>NOTE: If you perform an analysis without a user account, 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595959"/>
                </a:solidFill>
              </a:rPr>
              <a:t>a</a:t>
            </a:r>
            <a:r>
              <a:rPr lang="en-US" sz="1700" b="1" dirty="0" smtClean="0">
                <a:solidFill>
                  <a:srgbClr val="595959"/>
                </a:solidFill>
              </a:rPr>
              <a:t>ll results and projects will be lost at the conclusion of a </a:t>
            </a:r>
          </a:p>
          <a:p>
            <a:pPr marL="0" indent="0">
              <a:buNone/>
            </a:pPr>
            <a:r>
              <a:rPr lang="en-US" sz="1700" b="1" dirty="0" smtClean="0">
                <a:solidFill>
                  <a:srgbClr val="595959"/>
                </a:solidFill>
              </a:rPr>
              <a:t>session.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659" y="3627362"/>
            <a:ext cx="1891862" cy="312027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793" y="1592920"/>
            <a:ext cx="5928416" cy="195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9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977" y="376833"/>
            <a:ext cx="8607423" cy="2877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 smtClean="0"/>
              <a:t>Data in GeneWeaver is organized into sets of genes, or </a:t>
            </a:r>
            <a:r>
              <a:rPr lang="en-US" sz="1700" dirty="0" err="1" smtClean="0"/>
              <a:t>GeneSets</a:t>
            </a:r>
            <a:r>
              <a:rPr lang="en-US" sz="1700" dirty="0" smtClean="0"/>
              <a:t>. These sets contain some simple metadata, such as a name, description, and publication info, along with the set of genes. All of this information can be searched to find a set of interest.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Searching GeneWeaver for data sets is possible through the </a:t>
            </a:r>
            <a:r>
              <a:rPr lang="en-US" sz="1700" b="1" dirty="0" smtClean="0"/>
              <a:t>Search Bar</a:t>
            </a:r>
            <a:r>
              <a:rPr lang="en-US" sz="1700" dirty="0" smtClean="0"/>
              <a:t> found on the front page or via the </a:t>
            </a:r>
            <a:r>
              <a:rPr lang="en-US" sz="1700" b="1" dirty="0" smtClean="0"/>
              <a:t>Search</a:t>
            </a:r>
            <a:r>
              <a:rPr lang="en-US" sz="1700" dirty="0" smtClean="0"/>
              <a:t> icon found in the menu.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 smtClean="0"/>
              <a:t>Click on the search icon to view the search page.</a:t>
            </a:r>
            <a:endParaRPr lang="en-US" sz="1700" b="1" dirty="0"/>
          </a:p>
        </p:txBody>
      </p:sp>
      <p:pic>
        <p:nvPicPr>
          <p:cNvPr id="4" name="Picture 3" descr="Screen Shot 2017-06-08 at 10.25.04 AM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38" y="4052019"/>
            <a:ext cx="8242830" cy="12968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4659"/>
            <a:ext cx="9144000" cy="340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135" y="2695856"/>
            <a:ext cx="32385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4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2347"/>
            <a:ext cx="8229600" cy="20731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Search for </a:t>
            </a:r>
            <a:r>
              <a:rPr lang="en-US" b="1" dirty="0" smtClean="0"/>
              <a:t>“Nicotine hippocampus”</a:t>
            </a:r>
            <a:r>
              <a:rPr lang="en-US" dirty="0" smtClean="0"/>
              <a:t> to find all the public </a:t>
            </a:r>
            <a:r>
              <a:rPr lang="en-US" dirty="0" err="1" smtClean="0"/>
              <a:t>GeneSets</a:t>
            </a:r>
            <a:r>
              <a:rPr lang="en-US" dirty="0" smtClean="0"/>
              <a:t> relating to Nicotine studies in the Hippocampus that have already been upload to GeneWeaver.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Tip</a:t>
            </a:r>
            <a:r>
              <a:rPr lang="en-US" dirty="0" smtClean="0"/>
              <a:t>: From the search results page you can click on the plus sign to show a little more detail about the set, such as species and publication info. You can also click on the </a:t>
            </a:r>
            <a:r>
              <a:rPr lang="en-US" dirty="0" err="1" smtClean="0"/>
              <a:t>GeneSet</a:t>
            </a:r>
            <a:r>
              <a:rPr lang="en-US" dirty="0" smtClean="0"/>
              <a:t> name to see the full details and the list of genes included in the set on a separate page.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1" y="2465521"/>
            <a:ext cx="7274560" cy="4228219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99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86"/>
            <a:ext cx="8229600" cy="2297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Tip</a:t>
            </a:r>
            <a:r>
              <a:rPr lang="en-US" sz="2200" dirty="0"/>
              <a:t>: You can restrict your search to specific species, collaboration groups, or </a:t>
            </a:r>
            <a:r>
              <a:rPr lang="en-US" sz="2200" dirty="0" err="1" smtClean="0"/>
              <a:t>curation</a:t>
            </a:r>
            <a:r>
              <a:rPr lang="en-US" sz="2200" dirty="0" smtClean="0"/>
              <a:t> level (Tiers I </a:t>
            </a:r>
            <a:r>
              <a:rPr lang="mr-IN" sz="2200" dirty="0" smtClean="0"/>
              <a:t>–</a:t>
            </a:r>
            <a:r>
              <a:rPr lang="en-US" sz="2200" dirty="0" smtClean="0"/>
              <a:t> Tiers V)</a:t>
            </a:r>
            <a:r>
              <a:rPr lang="en-US" sz="2200" dirty="0"/>
              <a:t>. You can also narrow the </a:t>
            </a:r>
            <a:r>
              <a:rPr lang="en-US" sz="2200" dirty="0" smtClean="0"/>
              <a:t>search scope </a:t>
            </a:r>
            <a:r>
              <a:rPr lang="en-US" sz="2200" dirty="0"/>
              <a:t>by searching only the </a:t>
            </a:r>
            <a:r>
              <a:rPr lang="en-US" sz="2200" dirty="0" err="1"/>
              <a:t>GeneSets</a:t>
            </a:r>
            <a:r>
              <a:rPr lang="en-US" sz="2200" dirty="0"/>
              <a:t>, the Genes, the Abstracts or the Ontologies.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Tip</a:t>
            </a:r>
            <a:r>
              <a:rPr lang="en-US" sz="2200" dirty="0"/>
              <a:t>: Creating powerful queries with </a:t>
            </a:r>
            <a:r>
              <a:rPr lang="en-US" sz="2200" dirty="0" smtClean="0"/>
              <a:t>Boolean </a:t>
            </a:r>
            <a:r>
              <a:rPr lang="en-US" sz="2200" dirty="0"/>
              <a:t>search is also possible using </a:t>
            </a:r>
            <a:r>
              <a:rPr lang="en-US" sz="2200" b="1" dirty="0"/>
              <a:t>“AND”</a:t>
            </a:r>
            <a:r>
              <a:rPr lang="en-US" sz="2200" dirty="0" smtClean="0"/>
              <a:t>, </a:t>
            </a:r>
            <a:r>
              <a:rPr lang="en-US" sz="2200" b="1" dirty="0" smtClean="0"/>
              <a:t>“</a:t>
            </a:r>
            <a:r>
              <a:rPr lang="en-US" sz="2200" b="1" dirty="0"/>
              <a:t>OR”</a:t>
            </a:r>
            <a:r>
              <a:rPr lang="en-US" sz="2200" dirty="0"/>
              <a:t>, </a:t>
            </a:r>
            <a:r>
              <a:rPr lang="en-US" sz="2200" b="1" dirty="0"/>
              <a:t>“NOT”</a:t>
            </a:r>
            <a:r>
              <a:rPr lang="en-US" sz="2200" dirty="0"/>
              <a:t> and parentheses to craft a precise query.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92562" y="2834640"/>
            <a:ext cx="7958877" cy="3053080"/>
            <a:chOff x="457200" y="2834640"/>
            <a:chExt cx="7958877" cy="30530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834640"/>
              <a:ext cx="1994910" cy="305308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  <a:softEdge rad="0"/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2110" y="2834640"/>
              <a:ext cx="1994910" cy="2750208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  <a:softEdge rad="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7020" y="2834640"/>
              <a:ext cx="1974147" cy="281940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  <a:softEdge rad="0"/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0934" y="2834640"/>
              <a:ext cx="1995143" cy="2627324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215765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183"/>
            <a:ext cx="8229600" cy="230274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ea typeface="Cambria" charset="0"/>
                <a:cs typeface="Cambria" charset="0"/>
              </a:rPr>
              <a:t>From the </a:t>
            </a:r>
            <a:r>
              <a:rPr lang="en-US" sz="1800" dirty="0" err="1">
                <a:ea typeface="Cambria" charset="0"/>
                <a:cs typeface="Cambria" charset="0"/>
              </a:rPr>
              <a:t>GeneSet</a:t>
            </a:r>
            <a:r>
              <a:rPr lang="en-US" sz="1800" dirty="0">
                <a:ea typeface="Cambria" charset="0"/>
                <a:cs typeface="Cambria" charset="0"/>
              </a:rPr>
              <a:t> details page, you can read more about the set, including a link to </a:t>
            </a:r>
            <a:r>
              <a:rPr lang="en-US" sz="1800" dirty="0" smtClean="0">
                <a:ea typeface="Cambria" charset="0"/>
                <a:cs typeface="Cambria" charset="0"/>
              </a:rPr>
              <a:t>the provided </a:t>
            </a:r>
            <a:r>
              <a:rPr lang="en-US" sz="1800" dirty="0">
                <a:ea typeface="Cambria" charset="0"/>
                <a:cs typeface="Cambria" charset="0"/>
              </a:rPr>
              <a:t>publication in PubMed, if </a:t>
            </a:r>
            <a:r>
              <a:rPr lang="en-US" sz="1800" dirty="0" smtClean="0">
                <a:ea typeface="Cambria" charset="0"/>
                <a:cs typeface="Cambria" charset="0"/>
              </a:rPr>
              <a:t>available, and ontology annotation information. </a:t>
            </a:r>
            <a:r>
              <a:rPr lang="en-US" sz="1800" dirty="0">
                <a:ea typeface="Cambria" charset="0"/>
                <a:cs typeface="Cambria" charset="0"/>
              </a:rPr>
              <a:t>On the second half of the page, you will find </a:t>
            </a:r>
            <a:r>
              <a:rPr lang="en-US" sz="1800" dirty="0" smtClean="0">
                <a:ea typeface="Cambria" charset="0"/>
                <a:cs typeface="Cambria" charset="0"/>
              </a:rPr>
              <a:t>a list </a:t>
            </a:r>
            <a:r>
              <a:rPr lang="en-US" sz="1800" dirty="0">
                <a:ea typeface="Cambria" charset="0"/>
                <a:cs typeface="Cambria" charset="0"/>
              </a:rPr>
              <a:t>of the genes in the </a:t>
            </a:r>
            <a:r>
              <a:rPr lang="en-US" sz="1800" dirty="0" err="1">
                <a:ea typeface="Cambria" charset="0"/>
                <a:cs typeface="Cambria" charset="0"/>
              </a:rPr>
              <a:t>GeneSet</a:t>
            </a:r>
            <a:r>
              <a:rPr lang="en-US" sz="1800" dirty="0">
                <a:ea typeface="Cambria" charset="0"/>
                <a:cs typeface="Cambria" charset="0"/>
              </a:rPr>
              <a:t>, along with a set of </a:t>
            </a:r>
            <a:r>
              <a:rPr lang="en-US" sz="1800" dirty="0" err="1">
                <a:ea typeface="Cambria" charset="0"/>
                <a:cs typeface="Cambria" charset="0"/>
              </a:rPr>
              <a:t>linkouts</a:t>
            </a:r>
            <a:r>
              <a:rPr lang="en-US" sz="1800" dirty="0">
                <a:ea typeface="Cambria" charset="0"/>
                <a:cs typeface="Cambria" charset="0"/>
              </a:rPr>
              <a:t> to other sites, and the </a:t>
            </a:r>
            <a:r>
              <a:rPr lang="en-US" sz="1800" dirty="0" smtClean="0">
                <a:ea typeface="Cambria" charset="0"/>
                <a:cs typeface="Cambria" charset="0"/>
              </a:rPr>
              <a:t>score associated </a:t>
            </a:r>
            <a:r>
              <a:rPr lang="en-US" sz="1800" dirty="0">
                <a:ea typeface="Cambria" charset="0"/>
                <a:cs typeface="Cambria" charset="0"/>
              </a:rPr>
              <a:t>with the gene (type of score value depends on the source</a:t>
            </a:r>
            <a:r>
              <a:rPr lang="en-US" sz="1800" dirty="0" smtClean="0">
                <a:ea typeface="Cambria" charset="0"/>
                <a:cs typeface="Cambria" charset="0"/>
              </a:rPr>
              <a:t>), and homology assertions.</a:t>
            </a:r>
            <a:endParaRPr lang="en-US" sz="1800" dirty="0">
              <a:ea typeface="Cambria" charset="0"/>
              <a:cs typeface="Cambri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54841" y="6488668"/>
            <a:ext cx="34232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b="1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</a:t>
            </a:r>
            <a:r>
              <a:rPr lang="en-US" b="1" dirty="0" smtClean="0">
                <a:solidFill>
                  <a:srgbClr val="008000"/>
                </a:solidFill>
                <a:sym typeface="Wingdings"/>
              </a:rPr>
              <a:t>Go back to search results now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8245"/>
            <a:ext cx="5273040" cy="298836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440" y="3458914"/>
            <a:ext cx="4545769" cy="280075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479610"/>
            <a:ext cx="2939234" cy="219372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730240" y="1823093"/>
            <a:ext cx="3224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600" b="1" dirty="0">
                <a:solidFill>
                  <a:srgbClr val="FF0000"/>
                </a:solidFill>
                <a:ea typeface="Cambria" charset="0"/>
                <a:cs typeface="Cambria" charset="0"/>
              </a:rPr>
              <a:t>Tip</a:t>
            </a:r>
            <a:r>
              <a:rPr lang="en-US" sz="1600" dirty="0">
                <a:solidFill>
                  <a:prstClr val="black"/>
                </a:solidFill>
                <a:ea typeface="Cambria" charset="0"/>
                <a:cs typeface="Cambria" charset="0"/>
              </a:rPr>
              <a:t>: Using the “Gene Symbol” drop-down box, you can change the type of identifier used in the list. From this page you can also export the displayed genes to a tab-separated file for use in other software.</a:t>
            </a:r>
          </a:p>
        </p:txBody>
      </p:sp>
    </p:spTree>
    <p:extLst>
      <p:ext uri="{BB962C8B-B14F-4D97-AF65-F5344CB8AC3E}">
        <p14:creationId xmlns:p14="http://schemas.microsoft.com/office/powerpoint/2010/main" val="6426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2"/>
            <a:ext cx="8229600" cy="4196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On the search results page, you can use the checkboxes and drop-down menu to add </a:t>
            </a:r>
            <a:r>
              <a:rPr lang="en-US" sz="1800" dirty="0" err="1" smtClean="0"/>
              <a:t>GeneSets</a:t>
            </a:r>
            <a:r>
              <a:rPr lang="en-US" sz="1800" dirty="0" smtClean="0"/>
              <a:t> to a new project. Projects allow you to run tools and analyze sets of </a:t>
            </a:r>
            <a:r>
              <a:rPr lang="en-US" sz="1800" dirty="0" err="1" smtClean="0"/>
              <a:t>GeneSets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r>
              <a:rPr lang="en-US" sz="1800" dirty="0" smtClean="0"/>
              <a:t>Click on the checkboxes next to the following </a:t>
            </a:r>
            <a:r>
              <a:rPr lang="en-US" sz="1800" dirty="0"/>
              <a:t>n</a:t>
            </a:r>
            <a:r>
              <a:rPr lang="en-US" sz="1800" dirty="0" smtClean="0"/>
              <a:t>icotine </a:t>
            </a:r>
            <a:r>
              <a:rPr lang="en-US" sz="1800" dirty="0" err="1" smtClean="0"/>
              <a:t>GeneSets</a:t>
            </a:r>
            <a:r>
              <a:rPr lang="en-US" sz="1800" dirty="0" smtClean="0"/>
              <a:t>: GS14890, GS14891, GS14892, GS14893. </a:t>
            </a:r>
          </a:p>
          <a:p>
            <a:pPr marL="0" indent="0">
              <a:buNone/>
            </a:pPr>
            <a:r>
              <a:rPr lang="en-US" sz="1800" dirty="0"/>
              <a:t>U</a:t>
            </a:r>
            <a:r>
              <a:rPr lang="en-US" sz="1800" dirty="0" smtClean="0"/>
              <a:t>se the orange button to </a:t>
            </a:r>
            <a:r>
              <a:rPr lang="en-US" sz="1800" b="1" dirty="0" smtClean="0"/>
              <a:t>“Add Selected to Project”</a:t>
            </a:r>
            <a:r>
              <a:rPr lang="en-US" sz="1800" dirty="0" smtClean="0"/>
              <a:t>, which adds the </a:t>
            </a:r>
            <a:r>
              <a:rPr lang="en-US" sz="1800" dirty="0" err="1" smtClean="0"/>
              <a:t>GeneSets</a:t>
            </a:r>
            <a:r>
              <a:rPr lang="en-US" sz="1800" dirty="0" smtClean="0"/>
              <a:t> to a new project. </a:t>
            </a:r>
          </a:p>
          <a:p>
            <a:pPr marL="0" indent="0">
              <a:buNone/>
            </a:pPr>
            <a:r>
              <a:rPr lang="en-US" sz="1800" dirty="0" smtClean="0"/>
              <a:t>In the pop-up window, </a:t>
            </a:r>
            <a:r>
              <a:rPr lang="en-US" sz="1800" b="1" dirty="0" smtClean="0"/>
              <a:t>click “Create New Project”, supply an informative name for the new project, and click the “Submit” button.</a:t>
            </a:r>
          </a:p>
          <a:p>
            <a:pPr marL="0" indent="0">
              <a:buNone/>
            </a:pPr>
            <a:r>
              <a:rPr lang="en-US" sz="1800" dirty="0" smtClean="0"/>
              <a:t>You should now see your new project in the pop-up window.</a:t>
            </a:r>
          </a:p>
          <a:p>
            <a:pPr marL="0" indent="0">
              <a:buNone/>
            </a:pPr>
            <a:r>
              <a:rPr lang="en-US" sz="1800" b="1" dirty="0" smtClean="0"/>
              <a:t>Select the name of your project, then click “Submit”.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5" y="3938682"/>
            <a:ext cx="4441660" cy="2785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289" y="3938684"/>
            <a:ext cx="4210050" cy="265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9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5183"/>
            <a:ext cx="8229600" cy="33308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When a new Project is created, </a:t>
            </a:r>
            <a:r>
              <a:rPr lang="en-US" sz="2000" dirty="0" smtClean="0"/>
              <a:t>it will be available from the </a:t>
            </a:r>
            <a:r>
              <a:rPr lang="en-US" sz="2000" b="1" dirty="0" smtClean="0"/>
              <a:t>“</a:t>
            </a:r>
            <a:r>
              <a:rPr lang="en-US" sz="2000" b="1" dirty="0"/>
              <a:t>Analyze </a:t>
            </a:r>
            <a:r>
              <a:rPr lang="en-US" sz="2000" b="1" dirty="0" err="1"/>
              <a:t>GeneSets</a:t>
            </a:r>
            <a:r>
              <a:rPr lang="en-US" sz="2000" b="1" dirty="0"/>
              <a:t>”</a:t>
            </a:r>
            <a:r>
              <a:rPr lang="en-US" sz="2000" dirty="0"/>
              <a:t> page, </a:t>
            </a:r>
            <a:r>
              <a:rPr lang="en-US" sz="2000" dirty="0" smtClean="0"/>
              <a:t>where you </a:t>
            </a:r>
            <a:r>
              <a:rPr lang="en-US" sz="2000" dirty="0"/>
              <a:t>can see the Project, its </a:t>
            </a:r>
            <a:r>
              <a:rPr lang="en-US" sz="2000" dirty="0" err="1"/>
              <a:t>GeneSets</a:t>
            </a:r>
            <a:r>
              <a:rPr lang="en-US" sz="2000" dirty="0"/>
              <a:t>, and the analysis tools available. Projects can </a:t>
            </a:r>
            <a:r>
              <a:rPr lang="en-US" sz="2000" dirty="0" smtClean="0"/>
              <a:t>be wholly </a:t>
            </a:r>
            <a:r>
              <a:rPr lang="en-US" sz="2000" dirty="0"/>
              <a:t>or piecewise selected for analysis. The Analysis tools, listed on the left, provide </a:t>
            </a:r>
            <a:r>
              <a:rPr lang="en-US" sz="2000" dirty="0" smtClean="0"/>
              <a:t>a graphical </a:t>
            </a:r>
            <a:r>
              <a:rPr lang="en-US" sz="2000" dirty="0"/>
              <a:t>depiction of the tools’ results to aid with selection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b="1" dirty="0" smtClean="0"/>
              <a:t>Navigate to the “Analyze </a:t>
            </a:r>
            <a:r>
              <a:rPr lang="en-US" sz="2000" b="1" dirty="0" err="1" smtClean="0"/>
              <a:t>GeneSets</a:t>
            </a:r>
            <a:r>
              <a:rPr lang="en-US" sz="2000" b="1" dirty="0" smtClean="0"/>
              <a:t>” page by clicking the link in the menu.</a:t>
            </a:r>
            <a:endParaRPr lang="en-US" sz="2000" b="1" dirty="0"/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Tip:</a:t>
            </a:r>
            <a:r>
              <a:rPr lang="en-US" sz="1800" dirty="0"/>
              <a:t> </a:t>
            </a:r>
            <a:r>
              <a:rPr lang="en-US" sz="1800" dirty="0" err="1"/>
              <a:t>GeneSets</a:t>
            </a:r>
            <a:r>
              <a:rPr lang="en-US" sz="1800" dirty="0"/>
              <a:t> can be easily </a:t>
            </a:r>
            <a:r>
              <a:rPr lang="en-US" sz="1800" dirty="0" smtClean="0"/>
              <a:t>removed </a:t>
            </a:r>
            <a:r>
              <a:rPr lang="en-US" sz="1800" dirty="0"/>
              <a:t>from a project by clicking the </a:t>
            </a:r>
            <a:r>
              <a:rPr lang="en-US" sz="1800" dirty="0" smtClean="0"/>
              <a:t>“trash” </a:t>
            </a:r>
            <a:r>
              <a:rPr lang="en-US" sz="1800" dirty="0"/>
              <a:t>icon on </a:t>
            </a:r>
            <a:r>
              <a:rPr lang="en-US" sz="1800" dirty="0" smtClean="0"/>
              <a:t>the right </a:t>
            </a:r>
            <a:r>
              <a:rPr lang="en-US" sz="1800" dirty="0"/>
              <a:t>side. </a:t>
            </a:r>
            <a:r>
              <a:rPr lang="en-US" sz="1800" dirty="0" smtClean="0"/>
              <a:t>Projects can be removed, shared, or marked as important from the </a:t>
            </a:r>
            <a:r>
              <a:rPr lang="en-US" sz="1800" b="1" dirty="0" smtClean="0"/>
              <a:t>‘Manage Projects’</a:t>
            </a:r>
            <a:r>
              <a:rPr lang="en-US" sz="1800" dirty="0" smtClean="0"/>
              <a:t> page. 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</a:rPr>
              <a:t>Tip:</a:t>
            </a:r>
            <a:r>
              <a:rPr lang="en-US" sz="1800" dirty="0"/>
              <a:t> Most of the analysis tools have options to tweak their output. These options </a:t>
            </a:r>
            <a:r>
              <a:rPr lang="en-US" sz="1800" dirty="0" smtClean="0"/>
              <a:t>are available </a:t>
            </a:r>
            <a:r>
              <a:rPr lang="en-US" sz="1800" dirty="0"/>
              <a:t>by clicking the plus sign next to the tool.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87" y="3519292"/>
            <a:ext cx="7217227" cy="333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2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7201" y="330088"/>
            <a:ext cx="5689600" cy="330593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000" dirty="0"/>
              <a:t>To run an analysis tool, simply select Projects and/or </a:t>
            </a:r>
            <a:r>
              <a:rPr lang="en-US" sz="2000" dirty="0" err="1"/>
              <a:t>GeneSets</a:t>
            </a:r>
            <a:r>
              <a:rPr lang="en-US" sz="2000" dirty="0"/>
              <a:t> and then click the </a:t>
            </a:r>
            <a:r>
              <a:rPr lang="en-US" sz="2000" dirty="0" smtClean="0"/>
              <a:t>button on </a:t>
            </a:r>
            <a:r>
              <a:rPr lang="en-US" sz="2000" dirty="0"/>
              <a:t>the left representing the tool you wish to run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Tip:</a:t>
            </a:r>
            <a:r>
              <a:rPr lang="en-US" sz="2000" dirty="0"/>
              <a:t> </a:t>
            </a:r>
            <a:r>
              <a:rPr lang="en-US" sz="2000" dirty="0" smtClean="0"/>
              <a:t>Click the name of the analysis tool to expand the list of available options.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Tip:</a:t>
            </a:r>
            <a:r>
              <a:rPr lang="en-US" sz="2000" dirty="0"/>
              <a:t> Projects are very useful for organizing similar studies. For example, by </a:t>
            </a:r>
            <a:r>
              <a:rPr lang="en-US" sz="2000" dirty="0" smtClean="0"/>
              <a:t>keeping experimental </a:t>
            </a:r>
            <a:r>
              <a:rPr lang="en-US" sz="2000" dirty="0"/>
              <a:t>nicotine data in one project, and morphine data in another project, you </a:t>
            </a:r>
            <a:r>
              <a:rPr lang="en-US" sz="2000" dirty="0" smtClean="0"/>
              <a:t>can simply </a:t>
            </a:r>
            <a:r>
              <a:rPr lang="en-US" sz="2000" dirty="0"/>
              <a:t>select both projects at once to run a comparative analysis, while keeping </a:t>
            </a:r>
            <a:r>
              <a:rPr lang="en-US" sz="2000" dirty="0" smtClean="0"/>
              <a:t>the collections distinct. Select </a:t>
            </a:r>
            <a:r>
              <a:rPr lang="en-US" sz="2000" dirty="0"/>
              <a:t>your nicotine project and then run the “</a:t>
            </a:r>
            <a:r>
              <a:rPr lang="en-US" sz="2000" dirty="0" err="1"/>
              <a:t>HiSim</a:t>
            </a:r>
            <a:r>
              <a:rPr lang="en-US" sz="2000" dirty="0"/>
              <a:t> Graph” tool. You will be shown </a:t>
            </a:r>
            <a:r>
              <a:rPr lang="en-US" sz="2000" dirty="0" smtClean="0"/>
              <a:t>a status </a:t>
            </a:r>
            <a:r>
              <a:rPr lang="en-US" sz="2000" dirty="0"/>
              <a:t>page while the tool is running (or waiting to run) which keeps you informed of </a:t>
            </a:r>
            <a:r>
              <a:rPr lang="en-US" sz="2000" dirty="0" smtClean="0"/>
              <a:t>the progress </a:t>
            </a:r>
            <a:r>
              <a:rPr lang="en-US" sz="2000" dirty="0"/>
              <a:t>of the analysis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Tip:</a:t>
            </a:r>
            <a:r>
              <a:rPr lang="en-US" sz="2000" dirty="0" smtClean="0"/>
              <a:t> The ‘Results’ page also keeps track of previous and on-going tool runs.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7" y="136175"/>
            <a:ext cx="2457813" cy="49425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8" y="5078739"/>
            <a:ext cx="2264773" cy="15714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98" y="3830481"/>
            <a:ext cx="6200503" cy="263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98" y="3830481"/>
            <a:ext cx="6200503" cy="263532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7201" y="330088"/>
            <a:ext cx="5689600" cy="33059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Expand your nicotine project and view its contents by clicking the plus (+) icon next to its name.</a:t>
            </a:r>
          </a:p>
          <a:p>
            <a:pPr marL="0" indent="0">
              <a:buNone/>
            </a:pPr>
            <a:r>
              <a:rPr lang="en-US" sz="2000" dirty="0" smtClean="0"/>
              <a:t>Select </a:t>
            </a:r>
            <a:r>
              <a:rPr lang="en-US" sz="2000" dirty="0"/>
              <a:t>your nicotine project and then run the “</a:t>
            </a:r>
            <a:r>
              <a:rPr lang="en-US" sz="2000" dirty="0" err="1"/>
              <a:t>HiSim</a:t>
            </a:r>
            <a:r>
              <a:rPr lang="en-US" sz="2000" dirty="0"/>
              <a:t> Graph” tool. You will be shown </a:t>
            </a:r>
            <a:r>
              <a:rPr lang="en-US" sz="2000" dirty="0" smtClean="0"/>
              <a:t>a status </a:t>
            </a:r>
            <a:r>
              <a:rPr lang="en-US" sz="2000" dirty="0"/>
              <a:t>page while the tool is running (or waiting to run) which keeps you informed of </a:t>
            </a:r>
            <a:r>
              <a:rPr lang="en-US" sz="2000" dirty="0" smtClean="0"/>
              <a:t>the progress </a:t>
            </a:r>
            <a:r>
              <a:rPr lang="en-US" sz="2000" dirty="0"/>
              <a:t>of the analysis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Tip:</a:t>
            </a:r>
            <a:r>
              <a:rPr lang="en-US" sz="2000" dirty="0" smtClean="0"/>
              <a:t> The ‘Results’ page also keeps track of previous and on-going tool runs.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7" y="136175"/>
            <a:ext cx="2457813" cy="49425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88" y="5078739"/>
            <a:ext cx="2264773" cy="157147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249681" y="4082145"/>
            <a:ext cx="1869077" cy="21154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29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3252"/>
            <a:ext cx="8229600" cy="33114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The </a:t>
            </a:r>
            <a:r>
              <a:rPr lang="en-US" sz="2200" dirty="0" err="1"/>
              <a:t>HiSim</a:t>
            </a:r>
            <a:r>
              <a:rPr lang="en-US" sz="2200" dirty="0"/>
              <a:t> Graph tool organizes multi-set intersections into a hierarchical directed acyclic </a:t>
            </a:r>
            <a:r>
              <a:rPr lang="en-US" sz="2200" dirty="0" smtClean="0"/>
              <a:t>graph (</a:t>
            </a:r>
            <a:r>
              <a:rPr lang="en-US" sz="2200" dirty="0"/>
              <a:t>DAG). This organization infers an ontological relationship directly from the empirical </a:t>
            </a:r>
            <a:r>
              <a:rPr lang="en-US" sz="2200" dirty="0" smtClean="0"/>
              <a:t>data present </a:t>
            </a:r>
            <a:r>
              <a:rPr lang="en-US" sz="2200" dirty="0"/>
              <a:t>in the original input sets. Genes in nodes at the top of the graph play a role in </a:t>
            </a:r>
            <a:r>
              <a:rPr lang="en-US" sz="2200" dirty="0" smtClean="0"/>
              <a:t>multiple phenotypes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r>
              <a:rPr lang="en-US" sz="2200" dirty="0" smtClean="0"/>
              <a:t>Hover over </a:t>
            </a:r>
            <a:r>
              <a:rPr lang="en-US" sz="2200" dirty="0"/>
              <a:t>the </a:t>
            </a:r>
            <a:r>
              <a:rPr lang="en-US" sz="2200" dirty="0" smtClean="0"/>
              <a:t>leftmost node </a:t>
            </a:r>
            <a:r>
              <a:rPr lang="en-US" sz="2200" dirty="0"/>
              <a:t>in the map to examine the genes it contains more closely</a:t>
            </a:r>
            <a:r>
              <a:rPr lang="en-US" sz="2200" dirty="0" smtClean="0"/>
              <a:t>.</a:t>
            </a:r>
          </a:p>
          <a:p>
            <a:pPr marL="0" indent="0">
              <a:buNone/>
            </a:pPr>
            <a:r>
              <a:rPr lang="en-US" sz="2200" dirty="0" smtClean="0"/>
              <a:t>Right click on a node to either view the </a:t>
            </a:r>
            <a:r>
              <a:rPr lang="en-US" sz="2200" dirty="0" err="1" smtClean="0"/>
              <a:t>GeneSet</a:t>
            </a:r>
            <a:r>
              <a:rPr lang="en-US" sz="2200" dirty="0" smtClean="0"/>
              <a:t> details or examine genes at the intersection of those sets.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390" y="3644706"/>
            <a:ext cx="6713220" cy="279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5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540"/>
            <a:ext cx="8229600" cy="6411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Many features of the </a:t>
            </a:r>
            <a:r>
              <a:rPr lang="en-US" dirty="0" err="1" smtClean="0"/>
              <a:t>HiSim</a:t>
            </a:r>
            <a:r>
              <a:rPr lang="en-US" dirty="0" smtClean="0"/>
              <a:t> Graph can be modified by clicking on </a:t>
            </a:r>
            <a:r>
              <a:rPr lang="en-US" b="1" dirty="0" smtClean="0"/>
              <a:t>‘</a:t>
            </a:r>
            <a:r>
              <a:rPr lang="en-US" b="1" dirty="0"/>
              <a:t>T</a:t>
            </a:r>
            <a:r>
              <a:rPr lang="en-US" b="1" dirty="0" smtClean="0"/>
              <a:t>ool options’</a:t>
            </a:r>
            <a:r>
              <a:rPr lang="en-US" dirty="0" smtClean="0"/>
              <a:t> or </a:t>
            </a:r>
            <a:r>
              <a:rPr lang="en-US" b="1" dirty="0" smtClean="0"/>
              <a:t>‘Visualization Options’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2" name="Picture 2" descr="C:\Users\s-reynot\Downloads\mybox-selected\options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179920"/>
            <a:ext cx="8243553" cy="510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62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87"/>
            <a:ext cx="8229600" cy="328102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dirty="0" err="1"/>
              <a:t>GeneSet</a:t>
            </a:r>
            <a:r>
              <a:rPr lang="en-US" sz="2000" dirty="0"/>
              <a:t> Intersection List shows all the sets in consideration, and a matrix of the </a:t>
            </a:r>
            <a:r>
              <a:rPr lang="en-US" sz="2000" dirty="0" smtClean="0"/>
              <a:t>genes associated </a:t>
            </a:r>
            <a:r>
              <a:rPr lang="en-US" sz="2000" dirty="0"/>
              <a:t>with them. When a single species-specific gene is shown, a green circle is visible</a:t>
            </a:r>
            <a:r>
              <a:rPr lang="en-US" sz="2000" dirty="0" smtClean="0"/>
              <a:t>, but </a:t>
            </a:r>
            <a:r>
              <a:rPr lang="en-US" sz="2000" dirty="0"/>
              <a:t>when multi-species data are compared, homology clusters are indicated with </a:t>
            </a:r>
            <a:r>
              <a:rPr lang="en-US" sz="2000" dirty="0" smtClean="0"/>
              <a:t>brown circles</a:t>
            </a:r>
            <a:r>
              <a:rPr lang="en-US" sz="2000" dirty="0"/>
              <a:t>. In the example below, you could read it as “genes with homology to Kcnk1 are </a:t>
            </a:r>
            <a:r>
              <a:rPr lang="en-US" sz="2000" dirty="0" smtClean="0"/>
              <a:t>found in </a:t>
            </a:r>
            <a:r>
              <a:rPr lang="en-US" sz="2000" dirty="0"/>
              <a:t>all 4 mouse and rat </a:t>
            </a:r>
            <a:r>
              <a:rPr lang="en-US" sz="2000" dirty="0" err="1"/>
              <a:t>GeneSets</a:t>
            </a:r>
            <a:r>
              <a:rPr lang="en-US" sz="2000" dirty="0"/>
              <a:t>.”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Tip:</a:t>
            </a:r>
            <a:r>
              <a:rPr lang="en-US" sz="2000" dirty="0"/>
              <a:t> </a:t>
            </a:r>
            <a:r>
              <a:rPr lang="en-US" sz="2000" dirty="0" err="1"/>
              <a:t>Linkouts</a:t>
            </a:r>
            <a:r>
              <a:rPr lang="en-US" sz="2000" dirty="0"/>
              <a:t> for more information are also available (as with the </a:t>
            </a:r>
            <a:r>
              <a:rPr lang="en-US" sz="2000" dirty="0" err="1"/>
              <a:t>geneset</a:t>
            </a:r>
            <a:r>
              <a:rPr lang="en-US" sz="2000" dirty="0"/>
              <a:t> details page).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Tip:</a:t>
            </a:r>
            <a:r>
              <a:rPr lang="en-US" sz="2000" dirty="0"/>
              <a:t> This page can also </a:t>
            </a:r>
            <a:r>
              <a:rPr lang="en-US" sz="2000" dirty="0" smtClean="0"/>
              <a:t>be exported </a:t>
            </a:r>
            <a:r>
              <a:rPr lang="en-US" sz="2000" dirty="0"/>
              <a:t>to a </a:t>
            </a:r>
            <a:r>
              <a:rPr lang="en-US" sz="2000" dirty="0" smtClean="0"/>
              <a:t>TSV or CSV file (</a:t>
            </a:r>
            <a:r>
              <a:rPr lang="en-US" sz="2000" dirty="0"/>
              <a:t>readable by Excel) for </a:t>
            </a:r>
            <a:r>
              <a:rPr lang="en-US" sz="2000" dirty="0" smtClean="0"/>
              <a:t>other uses </a:t>
            </a:r>
            <a:r>
              <a:rPr lang="en-US" sz="2000" dirty="0"/>
              <a:t>by clicking the “</a:t>
            </a:r>
            <a:r>
              <a:rPr lang="en-US" sz="2000" b="1" dirty="0"/>
              <a:t>Download as…</a:t>
            </a:r>
            <a:r>
              <a:rPr lang="en-US" sz="2000" dirty="0"/>
              <a:t>” </a:t>
            </a:r>
            <a:r>
              <a:rPr lang="en-US" sz="2000" dirty="0" smtClean="0"/>
              <a:t>button.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1138"/>
            <a:ext cx="9144000" cy="464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9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324"/>
            <a:ext cx="3921760" cy="5066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Let’s say we want to share our Nicotine project with a group of collaborators. First, we need </a:t>
            </a:r>
            <a:r>
              <a:rPr lang="en-US" sz="2200" dirty="0" smtClean="0"/>
              <a:t>to create </a:t>
            </a:r>
            <a:r>
              <a:rPr lang="en-US" sz="2200" dirty="0"/>
              <a:t>or join a group. You can do </a:t>
            </a:r>
            <a:r>
              <a:rPr lang="en-US" sz="2200" dirty="0" smtClean="0"/>
              <a:t>this by </a:t>
            </a:r>
            <a:r>
              <a:rPr lang="en-US" sz="2200" b="1" dirty="0" smtClean="0"/>
              <a:t>clicking the “Account Settings” page in </a:t>
            </a:r>
            <a:r>
              <a:rPr lang="en-US" sz="2200" b="1" dirty="0"/>
              <a:t>the top right corner</a:t>
            </a:r>
            <a:r>
              <a:rPr lang="en-US" sz="2200" b="1" dirty="0" smtClean="0"/>
              <a:t>.</a:t>
            </a:r>
          </a:p>
          <a:p>
            <a:pPr marL="0" indent="0">
              <a:buNone/>
            </a:pPr>
            <a:r>
              <a:rPr lang="en-US" sz="2200" b="1" dirty="0" smtClean="0"/>
              <a:t>Click “Create New Group”, type a group name in the “New Group Name” box, then click the “Create” button.</a:t>
            </a:r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81" y="193325"/>
            <a:ext cx="4124960" cy="462141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57201" y="5259560"/>
            <a:ext cx="3698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b="1" dirty="0">
                <a:solidFill>
                  <a:srgbClr val="FF0000"/>
                </a:solidFill>
              </a:rPr>
              <a:t>Tip:</a:t>
            </a:r>
            <a:r>
              <a:rPr lang="en-US" dirty="0">
                <a:solidFill>
                  <a:prstClr val="black"/>
                </a:solidFill>
              </a:rPr>
              <a:t> For other group functions, click on the icons.</a:t>
            </a:r>
          </a:p>
          <a:p>
            <a:pPr defTabSz="457200"/>
            <a:r>
              <a:rPr lang="en-US" b="1" dirty="0">
                <a:solidFill>
                  <a:srgbClr val="FF0000"/>
                </a:solidFill>
              </a:rPr>
              <a:t>Tip:</a:t>
            </a:r>
            <a:r>
              <a:rPr lang="en-US" dirty="0">
                <a:solidFill>
                  <a:prstClr val="black"/>
                </a:solidFill>
              </a:rPr>
              <a:t> Explore this page for other useful functions.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040" y="5306388"/>
            <a:ext cx="4632960" cy="126735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2499360" y="5689600"/>
            <a:ext cx="17576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8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324"/>
            <a:ext cx="8432800" cy="5066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We’re also going to join a public group so we can analyze </a:t>
            </a:r>
            <a:r>
              <a:rPr lang="en-US" sz="2200" dirty="0" err="1" smtClean="0"/>
              <a:t>GeneSets</a:t>
            </a:r>
            <a:r>
              <a:rPr lang="en-US" sz="2200" dirty="0" smtClean="0"/>
              <a:t> that have been shared with us.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400" b="1" dirty="0"/>
              <a:t>Click the “Join Public Group” button and </a:t>
            </a:r>
            <a:r>
              <a:rPr lang="en-US" sz="2400" b="1" dirty="0" smtClean="0"/>
              <a:t>search the </a:t>
            </a:r>
            <a:r>
              <a:rPr lang="en-US" sz="2400" b="1" dirty="0"/>
              <a:t>list of public groups for </a:t>
            </a:r>
            <a:r>
              <a:rPr lang="en-US" sz="2400" b="1" dirty="0" smtClean="0"/>
              <a:t>“JAX Addiction Short Course 2018”.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Select the group and click “Submit”.</a:t>
            </a:r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15" y="3396672"/>
            <a:ext cx="3712562" cy="2870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92" y="3505200"/>
            <a:ext cx="4376208" cy="264472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07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324"/>
            <a:ext cx="8229600" cy="2236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</a:t>
            </a:r>
            <a:r>
              <a:rPr lang="en-US" sz="2000" dirty="0"/>
              <a:t>go </a:t>
            </a:r>
            <a:r>
              <a:rPr lang="en-US" sz="2000" dirty="0" smtClean="0"/>
              <a:t>to </a:t>
            </a:r>
            <a:r>
              <a:rPr lang="en-US" sz="2000" dirty="0"/>
              <a:t>the </a:t>
            </a:r>
            <a:r>
              <a:rPr lang="en-US" sz="2000" b="1" dirty="0" smtClean="0"/>
              <a:t>“Manage Projects”</a:t>
            </a:r>
            <a:r>
              <a:rPr lang="en-US" sz="2000" dirty="0" smtClean="0"/>
              <a:t> </a:t>
            </a:r>
            <a:r>
              <a:rPr lang="en-US" sz="2000" dirty="0"/>
              <a:t>page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b="1" dirty="0" smtClean="0"/>
              <a:t>Hover your mouse over the “Manage </a:t>
            </a:r>
            <a:r>
              <a:rPr lang="en-US" sz="2000" b="1" dirty="0" err="1" smtClean="0"/>
              <a:t>GeneSets</a:t>
            </a:r>
            <a:r>
              <a:rPr lang="en-US" sz="2000" b="1" dirty="0" smtClean="0"/>
              <a:t>” link in the menu, then click the “Manage Projects” link.</a:t>
            </a:r>
            <a:endParaRPr lang="en-US" sz="2000" b="1" dirty="0"/>
          </a:p>
          <a:p>
            <a:pPr marL="0" indent="0">
              <a:buNone/>
            </a:pPr>
            <a:r>
              <a:rPr lang="en-US" sz="2000" dirty="0"/>
              <a:t>Shared Projects provide a useful way to share analyses with collaboration groups. </a:t>
            </a:r>
            <a:r>
              <a:rPr lang="en-US" sz="2000" dirty="0" smtClean="0"/>
              <a:t>Any project </a:t>
            </a:r>
            <a:r>
              <a:rPr lang="en-US" sz="2000" dirty="0"/>
              <a:t>you have can be shared by clicking the </a:t>
            </a:r>
            <a:r>
              <a:rPr lang="en-US" sz="2000" dirty="0" smtClean="0"/>
              <a:t>‘share’ icon, then selecting the group from the pop-up window.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546628" y="4037665"/>
            <a:ext cx="29260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457200"/>
            <a:r>
              <a:rPr lang="en-US" sz="2000" dirty="0" smtClean="0">
                <a:solidFill>
                  <a:prstClr val="black"/>
                </a:solidFill>
              </a:rPr>
              <a:t>Share your project with the group you created. </a:t>
            </a:r>
          </a:p>
          <a:p>
            <a:pPr algn="r" defTabSz="457200"/>
            <a:r>
              <a:rPr lang="en-US" sz="2000" b="1" dirty="0" smtClean="0">
                <a:solidFill>
                  <a:prstClr val="black"/>
                </a:solidFill>
              </a:rPr>
              <a:t>Click the “share” icon, select your group name, the click the “Update Groups” button</a:t>
            </a:r>
            <a:r>
              <a:rPr lang="en-US" sz="2000" dirty="0" smtClean="0">
                <a:solidFill>
                  <a:prstClr val="black"/>
                </a:solidFill>
              </a:rPr>
              <a:t>.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2" y="2239472"/>
            <a:ext cx="6857998" cy="1886754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4" idx="3"/>
          </p:cNvCxnSpPr>
          <p:nvPr/>
        </p:nvCxnSpPr>
        <p:spPr>
          <a:xfrm flipV="1">
            <a:off x="4472708" y="3445336"/>
            <a:ext cx="409536" cy="15618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29" y="4454299"/>
            <a:ext cx="3228340" cy="181931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Straight Arrow Connector 11"/>
          <p:cNvCxnSpPr>
            <a:stCxn id="4" idx="3"/>
            <a:endCxn id="8" idx="1"/>
          </p:cNvCxnSpPr>
          <p:nvPr/>
        </p:nvCxnSpPr>
        <p:spPr>
          <a:xfrm>
            <a:off x="4472708" y="5007161"/>
            <a:ext cx="985521" cy="3567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82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9266" y="242921"/>
            <a:ext cx="7217534" cy="72029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 smtClean="0"/>
              <a:t>Let’s browse the genes in the </a:t>
            </a:r>
            <a:r>
              <a:rPr lang="en-US" sz="1700" b="1" dirty="0" smtClean="0"/>
              <a:t>“Nicotine Hippocampus” </a:t>
            </a:r>
            <a:r>
              <a:rPr lang="en-US" sz="1700" dirty="0" smtClean="0"/>
              <a:t>project. </a:t>
            </a:r>
          </a:p>
          <a:p>
            <a:pPr marL="0" indent="0">
              <a:buNone/>
            </a:pPr>
            <a:r>
              <a:rPr lang="en-US" sz="1700" b="1" dirty="0" smtClean="0"/>
              <a:t>Navigate back to the “Analyze </a:t>
            </a:r>
            <a:r>
              <a:rPr lang="en-US" sz="1700" b="1" dirty="0" err="1" smtClean="0"/>
              <a:t>GeneSets</a:t>
            </a:r>
            <a:r>
              <a:rPr lang="en-US" sz="1700" b="1" dirty="0" smtClean="0"/>
              <a:t>” page.</a:t>
            </a:r>
          </a:p>
          <a:p>
            <a:pPr marL="0" indent="0">
              <a:buNone/>
            </a:pPr>
            <a:r>
              <a:rPr lang="en-US" sz="1700" dirty="0" smtClean="0"/>
              <a:t>At the bottom the of page you should see projects that have been shared with you.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 smtClean="0"/>
              <a:t>Select it and run the </a:t>
            </a:r>
            <a:r>
              <a:rPr lang="en-US" sz="1700" b="1" dirty="0" smtClean="0"/>
              <a:t>“</a:t>
            </a:r>
            <a:r>
              <a:rPr lang="en-US" sz="1700" b="1" dirty="0" err="1" smtClean="0"/>
              <a:t>GeneSet</a:t>
            </a:r>
            <a:r>
              <a:rPr lang="en-US" sz="1700" b="1" dirty="0" smtClean="0"/>
              <a:t> Graph”</a:t>
            </a:r>
            <a:r>
              <a:rPr lang="en-US" sz="1700" dirty="0" smtClean="0"/>
              <a:t> tool. This tool simply draws a node for every gene, and one for every </a:t>
            </a:r>
            <a:r>
              <a:rPr lang="en-US" sz="1700" dirty="0" err="1" smtClean="0"/>
              <a:t>GeneSet</a:t>
            </a:r>
            <a:r>
              <a:rPr lang="en-US" sz="1700" dirty="0" smtClean="0"/>
              <a:t>, and connects them with a line if they are associated. To aid comprehension, genes are arranged by connectedness (degree) from left to right (lower-higher).</a:t>
            </a:r>
          </a:p>
          <a:p>
            <a:pPr marL="0" indent="0">
              <a:buNone/>
            </a:pPr>
            <a:r>
              <a:rPr lang="en-US" sz="1700" dirty="0" smtClean="0"/>
              <a:t>You’ll notice that the resulting image is very tall and hard to read (and this was only 8 </a:t>
            </a:r>
            <a:r>
              <a:rPr lang="en-US" sz="1700" dirty="0" err="1" smtClean="0"/>
              <a:t>GeneSets</a:t>
            </a:r>
            <a:r>
              <a:rPr lang="en-US" sz="1700" dirty="0" smtClean="0"/>
              <a:t>!). This is an example of when it is good to change tool options. Options can be changed from the </a:t>
            </a:r>
            <a:r>
              <a:rPr lang="en-US" sz="1700" b="1" dirty="0" smtClean="0"/>
              <a:t>“Analyze </a:t>
            </a:r>
            <a:r>
              <a:rPr lang="en-US" sz="1700" b="1" dirty="0" err="1" smtClean="0"/>
              <a:t>GeneSets</a:t>
            </a:r>
            <a:r>
              <a:rPr lang="en-US" sz="1700" b="1" dirty="0" smtClean="0"/>
              <a:t>”</a:t>
            </a:r>
            <a:r>
              <a:rPr lang="en-US" sz="1700" dirty="0" smtClean="0"/>
              <a:t> page, or from the results page by clicking </a:t>
            </a:r>
            <a:r>
              <a:rPr lang="en-US" sz="1700" b="1" dirty="0" smtClean="0"/>
              <a:t>“Tool Options.”</a:t>
            </a:r>
            <a:r>
              <a:rPr lang="en-US" sz="1700" dirty="0" smtClean="0"/>
              <a:t> (shown below)</a:t>
            </a:r>
          </a:p>
          <a:p>
            <a:pPr marL="0" indent="0">
              <a:buNone/>
            </a:pPr>
            <a:r>
              <a:rPr lang="en-US" sz="1700" dirty="0" smtClean="0"/>
              <a:t>The image at left has a </a:t>
            </a:r>
            <a:r>
              <a:rPr lang="en-US" sz="1700" dirty="0" err="1" smtClean="0"/>
              <a:t>MinDegree</a:t>
            </a:r>
            <a:r>
              <a:rPr lang="en-US" sz="1700" dirty="0" smtClean="0"/>
              <a:t> of 3, let’s increase that to 4 and then rerun the tool.</a:t>
            </a:r>
            <a:endParaRPr lang="en-US" sz="17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1" y="0"/>
            <a:ext cx="95011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59"/>
          <a:stretch/>
        </p:blipFill>
        <p:spPr>
          <a:xfrm>
            <a:off x="2187876" y="1224280"/>
            <a:ext cx="5780314" cy="528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266" y="5486387"/>
            <a:ext cx="7132398" cy="13716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-6190" t="-88575" r="6190" b="88575"/>
          <a:stretch/>
        </p:blipFill>
        <p:spPr>
          <a:xfrm>
            <a:off x="1828800" y="-914400"/>
            <a:ext cx="5800725" cy="29963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86775"/>
          <a:stretch/>
        </p:blipFill>
        <p:spPr>
          <a:xfrm>
            <a:off x="2005675" y="2048424"/>
            <a:ext cx="5800725" cy="3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1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881" y="319316"/>
            <a:ext cx="8249920" cy="62745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 smtClean="0"/>
              <a:t>That’s better. From this result, we can see that Grik2 is connected to 6 </a:t>
            </a:r>
            <a:r>
              <a:rPr lang="en-US" sz="2200" dirty="0" err="1" smtClean="0"/>
              <a:t>GeneSets</a:t>
            </a:r>
            <a:r>
              <a:rPr lang="en-US" sz="2200" dirty="0" smtClean="0"/>
              <a:t> and might warrant further study. Some of the 5-way genes might be interesting as well.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FF0000"/>
                </a:solidFill>
              </a:rPr>
              <a:t>Tip:</a:t>
            </a:r>
            <a:r>
              <a:rPr lang="en-US" sz="2200" dirty="0" smtClean="0"/>
              <a:t> You can click on any gene in this image to search GeneWeaver for other </a:t>
            </a:r>
            <a:r>
              <a:rPr lang="en-US" sz="2200" dirty="0" err="1" smtClean="0"/>
              <a:t>GeneSets</a:t>
            </a:r>
            <a:r>
              <a:rPr lang="en-US" sz="2200" dirty="0" smtClean="0"/>
              <a:t> that contain that gene.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Let’s try out one more tool before we move on. </a:t>
            </a:r>
            <a:r>
              <a:rPr lang="en-US" sz="2200" b="1" dirty="0" smtClean="0"/>
              <a:t>Navigate back to the ”Analyze </a:t>
            </a:r>
            <a:r>
              <a:rPr lang="en-US" sz="2200" b="1" dirty="0" err="1" smtClean="0"/>
              <a:t>GeneSets</a:t>
            </a:r>
            <a:r>
              <a:rPr lang="en-US" sz="2200" b="1" dirty="0" smtClean="0"/>
              <a:t> page” and using the same project, run the “</a:t>
            </a:r>
            <a:r>
              <a:rPr lang="en-US" sz="2200" b="1" dirty="0" err="1" smtClean="0"/>
              <a:t>Jaccard</a:t>
            </a:r>
            <a:r>
              <a:rPr lang="en-US" sz="2200" b="1" dirty="0" smtClean="0"/>
              <a:t> Similarity” tool.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20" y="2269072"/>
            <a:ext cx="6949440" cy="348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7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7635"/>
            <a:ext cx="8229600" cy="26210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The </a:t>
            </a:r>
            <a:r>
              <a:rPr lang="en-US" sz="2200" dirty="0" err="1" smtClean="0"/>
              <a:t>Jaccard</a:t>
            </a:r>
            <a:r>
              <a:rPr lang="en-US" sz="2200" dirty="0" smtClean="0"/>
              <a:t> Similarity results give a large-scale, pairwise view of </a:t>
            </a:r>
            <a:r>
              <a:rPr lang="en-US" sz="2200" dirty="0" err="1" smtClean="0"/>
              <a:t>GeneSet</a:t>
            </a:r>
            <a:r>
              <a:rPr lang="en-US" sz="2200" dirty="0" smtClean="0"/>
              <a:t> overlaps. The </a:t>
            </a:r>
            <a:r>
              <a:rPr lang="en-US" sz="2200" dirty="0" err="1" smtClean="0"/>
              <a:t>Jaccard</a:t>
            </a:r>
            <a:r>
              <a:rPr lang="en-US" sz="2200" dirty="0" smtClean="0"/>
              <a:t> similarity coefficient is a positive match score for the similarity of set-set composition. Using this tool, you can quickly see when sets are highly overlapping or completely disjoint, and refine projects with more informative </a:t>
            </a:r>
            <a:r>
              <a:rPr lang="en-US" sz="2200" dirty="0" err="1" smtClean="0"/>
              <a:t>GeneSets</a:t>
            </a:r>
            <a:r>
              <a:rPr lang="en-US" sz="2200" dirty="0" smtClean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389" y="2194560"/>
            <a:ext cx="4891703" cy="427736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57200" y="3068935"/>
            <a:ext cx="279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b="1" dirty="0">
                <a:solidFill>
                  <a:srgbClr val="FF0000"/>
                </a:solidFill>
              </a:rPr>
              <a:t>Tip:</a:t>
            </a:r>
            <a:r>
              <a:rPr lang="en-US" dirty="0">
                <a:solidFill>
                  <a:prstClr val="black"/>
                </a:solidFill>
              </a:rPr>
              <a:t> Click on any intersection to bring up the </a:t>
            </a:r>
            <a:r>
              <a:rPr lang="en-US" dirty="0" err="1">
                <a:solidFill>
                  <a:prstClr val="black"/>
                </a:solidFill>
              </a:rPr>
              <a:t>GeneSet</a:t>
            </a:r>
            <a:r>
              <a:rPr lang="en-US" dirty="0">
                <a:solidFill>
                  <a:prstClr val="black"/>
                </a:solidFill>
              </a:rPr>
              <a:t> Intersection page discussed earlier in this tutorial.</a:t>
            </a:r>
          </a:p>
        </p:txBody>
      </p:sp>
    </p:spTree>
    <p:extLst>
      <p:ext uri="{BB962C8B-B14F-4D97-AF65-F5344CB8AC3E}">
        <p14:creationId xmlns:p14="http://schemas.microsoft.com/office/powerpoint/2010/main" val="18388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6"/>
            <a:ext cx="8229600" cy="14505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sz="1700" dirty="0" smtClean="0"/>
              <a:t>Uploading your own data to GeneWeaver is fast and easy! Let’s get started by going to:</a:t>
            </a:r>
            <a:r>
              <a:rPr lang="en-US" sz="1700" dirty="0"/>
              <a:t> </a:t>
            </a:r>
            <a:r>
              <a:rPr lang="en-US" sz="1700" b="1" dirty="0" smtClean="0"/>
              <a:t>“Manage </a:t>
            </a:r>
            <a:r>
              <a:rPr lang="en-US" sz="1700" b="1" dirty="0" err="1" smtClean="0"/>
              <a:t>GeneSets</a:t>
            </a:r>
            <a:r>
              <a:rPr lang="en-US" sz="1700" b="1" dirty="0" smtClean="0"/>
              <a:t>” -&gt; “Upload </a:t>
            </a:r>
            <a:r>
              <a:rPr lang="en-US" sz="1700" b="1" dirty="0" err="1" smtClean="0"/>
              <a:t>GeneSet</a:t>
            </a:r>
            <a:r>
              <a:rPr lang="en-US" sz="1700" b="1" dirty="0" smtClean="0"/>
              <a:t>”</a:t>
            </a:r>
            <a:r>
              <a:rPr lang="en-US" sz="1700" dirty="0" smtClean="0"/>
              <a:t>. This brings us to the upload page, where we need to provide a little bit of information:</a:t>
            </a:r>
            <a:endParaRPr lang="en-US" sz="1700" dirty="0"/>
          </a:p>
        </p:txBody>
      </p:sp>
      <p:sp>
        <p:nvSpPr>
          <p:cNvPr id="4" name="Rectangle 3"/>
          <p:cNvSpPr/>
          <p:nvPr/>
        </p:nvSpPr>
        <p:spPr>
          <a:xfrm>
            <a:off x="5818381" y="954209"/>
            <a:ext cx="31811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400" i="1" dirty="0">
                <a:solidFill>
                  <a:prstClr val="black"/>
                </a:solidFill>
              </a:rPr>
              <a:t>Name</a:t>
            </a:r>
            <a:r>
              <a:rPr lang="en-US" sz="1400" dirty="0">
                <a:solidFill>
                  <a:prstClr val="black"/>
                </a:solidFill>
              </a:rPr>
              <a:t> – Shown in </a:t>
            </a:r>
            <a:r>
              <a:rPr lang="en-US" sz="1400" dirty="0" err="1">
                <a:solidFill>
                  <a:prstClr val="black"/>
                </a:solidFill>
              </a:rPr>
              <a:t>GeneSet</a:t>
            </a:r>
            <a:r>
              <a:rPr lang="en-US" sz="1400" dirty="0">
                <a:solidFill>
                  <a:prstClr val="black"/>
                </a:solidFill>
              </a:rPr>
              <a:t> Lists and </a:t>
            </a:r>
            <a:r>
              <a:rPr lang="en-US" sz="1400" dirty="0" smtClean="0">
                <a:solidFill>
                  <a:prstClr val="black"/>
                </a:solidFill>
              </a:rPr>
              <a:t>Projects. Short </a:t>
            </a:r>
            <a:r>
              <a:rPr lang="en-US" sz="1400" dirty="0">
                <a:solidFill>
                  <a:prstClr val="black"/>
                </a:solidFill>
              </a:rPr>
              <a:t>but descriptive is best</a:t>
            </a:r>
            <a:r>
              <a:rPr lang="en-US" sz="1400" dirty="0" smtClean="0">
                <a:solidFill>
                  <a:prstClr val="black"/>
                </a:solidFill>
              </a:rPr>
              <a:t>.</a:t>
            </a:r>
          </a:p>
          <a:p>
            <a:pPr defTabSz="457200"/>
            <a:endParaRPr lang="en-US" sz="1400" dirty="0">
              <a:solidFill>
                <a:prstClr val="black"/>
              </a:solidFill>
            </a:endParaRPr>
          </a:p>
          <a:p>
            <a:pPr defTabSz="457200"/>
            <a:r>
              <a:rPr lang="en-US" sz="1400" i="1" dirty="0">
                <a:solidFill>
                  <a:prstClr val="black"/>
                </a:solidFill>
              </a:rPr>
              <a:t>Label</a:t>
            </a:r>
            <a:r>
              <a:rPr lang="en-US" sz="1400" dirty="0">
                <a:solidFill>
                  <a:prstClr val="black"/>
                </a:solidFill>
              </a:rPr>
              <a:t> – Used to label nodes in </a:t>
            </a:r>
            <a:r>
              <a:rPr lang="en-US" sz="1400" dirty="0" smtClean="0">
                <a:solidFill>
                  <a:prstClr val="black"/>
                </a:solidFill>
              </a:rPr>
              <a:t>results. Less </a:t>
            </a:r>
            <a:r>
              <a:rPr lang="en-US" sz="1400" dirty="0">
                <a:solidFill>
                  <a:prstClr val="black"/>
                </a:solidFill>
              </a:rPr>
              <a:t>than 24 characters recommended</a:t>
            </a:r>
            <a:r>
              <a:rPr lang="en-US" sz="1400" dirty="0" smtClean="0">
                <a:solidFill>
                  <a:prstClr val="black"/>
                </a:solidFill>
              </a:rPr>
              <a:t>.</a:t>
            </a:r>
          </a:p>
          <a:p>
            <a:pPr defTabSz="457200"/>
            <a:endParaRPr lang="en-US" sz="1400" dirty="0">
              <a:solidFill>
                <a:prstClr val="black"/>
              </a:solidFill>
            </a:endParaRPr>
          </a:p>
          <a:p>
            <a:pPr defTabSz="457200"/>
            <a:r>
              <a:rPr lang="en-US" sz="1400" i="1" dirty="0" smtClean="0">
                <a:solidFill>
                  <a:prstClr val="black"/>
                </a:solidFill>
              </a:rPr>
              <a:t>Score Type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mr-IN" sz="1400" dirty="0" smtClean="0">
                <a:solidFill>
                  <a:prstClr val="black"/>
                </a:solidFill>
              </a:rPr>
              <a:t>–</a:t>
            </a:r>
            <a:r>
              <a:rPr lang="en-US" sz="1400" dirty="0" smtClean="0">
                <a:solidFill>
                  <a:prstClr val="black"/>
                </a:solidFill>
              </a:rPr>
              <a:t> Denotes the types of score used with the gene list (e.g. p-value, fold change, etc.)</a:t>
            </a:r>
            <a:endParaRPr lang="en-US" sz="1400" i="1" dirty="0" smtClean="0">
              <a:solidFill>
                <a:prstClr val="black"/>
              </a:solidFill>
            </a:endParaRPr>
          </a:p>
          <a:p>
            <a:pPr defTabSz="457200"/>
            <a:endParaRPr lang="en-US" sz="1400" dirty="0">
              <a:solidFill>
                <a:prstClr val="black"/>
              </a:solidFill>
            </a:endParaRPr>
          </a:p>
          <a:p>
            <a:pPr defTabSz="457200"/>
            <a:r>
              <a:rPr lang="en-US" sz="1400" i="1" dirty="0">
                <a:solidFill>
                  <a:prstClr val="black"/>
                </a:solidFill>
              </a:rPr>
              <a:t>Description</a:t>
            </a:r>
            <a:r>
              <a:rPr lang="en-US" sz="1400" dirty="0">
                <a:solidFill>
                  <a:prstClr val="black"/>
                </a:solidFill>
              </a:rPr>
              <a:t> – Used to describe </a:t>
            </a:r>
            <a:r>
              <a:rPr lang="en-US" sz="1400" dirty="0" smtClean="0">
                <a:solidFill>
                  <a:prstClr val="black"/>
                </a:solidFill>
              </a:rPr>
              <a:t>the experiment </a:t>
            </a:r>
            <a:r>
              <a:rPr lang="en-US" sz="1400" dirty="0">
                <a:solidFill>
                  <a:prstClr val="black"/>
                </a:solidFill>
              </a:rPr>
              <a:t>and selection criteria for the </a:t>
            </a:r>
            <a:r>
              <a:rPr lang="en-US" sz="1400" dirty="0" smtClean="0">
                <a:solidFill>
                  <a:prstClr val="black"/>
                </a:solidFill>
              </a:rPr>
              <a:t>set. Should </a:t>
            </a:r>
            <a:r>
              <a:rPr lang="en-US" sz="1400" dirty="0">
                <a:solidFill>
                  <a:prstClr val="black"/>
                </a:solidFill>
              </a:rPr>
              <a:t>probably be similar to the </a:t>
            </a:r>
            <a:r>
              <a:rPr lang="en-US" sz="1400" dirty="0" smtClean="0">
                <a:solidFill>
                  <a:prstClr val="black"/>
                </a:solidFill>
              </a:rPr>
              <a:t>Table caption </a:t>
            </a:r>
            <a:r>
              <a:rPr lang="en-US" sz="1400" dirty="0">
                <a:solidFill>
                  <a:prstClr val="black"/>
                </a:solidFill>
              </a:rPr>
              <a:t>for published results</a:t>
            </a:r>
            <a:r>
              <a:rPr lang="en-US" sz="1400" dirty="0" smtClean="0">
                <a:solidFill>
                  <a:prstClr val="black"/>
                </a:solidFill>
              </a:rPr>
              <a:t>.</a:t>
            </a:r>
          </a:p>
          <a:p>
            <a:pPr defTabSz="457200"/>
            <a:endParaRPr lang="en-US" sz="1400" dirty="0">
              <a:solidFill>
                <a:prstClr val="black"/>
              </a:solidFill>
            </a:endParaRPr>
          </a:p>
          <a:p>
            <a:pPr defTabSz="457200"/>
            <a:r>
              <a:rPr lang="en-US" sz="1400" i="1" dirty="0" smtClean="0">
                <a:solidFill>
                  <a:prstClr val="black"/>
                </a:solidFill>
              </a:rPr>
              <a:t>Access Restrictions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>
                <a:solidFill>
                  <a:prstClr val="black"/>
                </a:solidFill>
              </a:rPr>
              <a:t>– Describes who can access </a:t>
            </a:r>
            <a:r>
              <a:rPr lang="en-US" sz="1400" dirty="0" smtClean="0">
                <a:solidFill>
                  <a:prstClr val="black"/>
                </a:solidFill>
              </a:rPr>
              <a:t>this set</a:t>
            </a:r>
            <a:r>
              <a:rPr lang="en-US" sz="1400" dirty="0">
                <a:solidFill>
                  <a:prstClr val="black"/>
                </a:solidFill>
              </a:rPr>
              <a:t>, Everyone (Public), just you (Private), </a:t>
            </a:r>
            <a:r>
              <a:rPr lang="en-US" sz="1400" dirty="0" smtClean="0">
                <a:solidFill>
                  <a:prstClr val="black"/>
                </a:solidFill>
              </a:rPr>
              <a:t>or groups </a:t>
            </a:r>
            <a:r>
              <a:rPr lang="en-US" sz="1400" dirty="0">
                <a:solidFill>
                  <a:prstClr val="black"/>
                </a:solidFill>
              </a:rPr>
              <a:t>of collaborators (Group). </a:t>
            </a:r>
            <a:endParaRPr lang="en-US" sz="1400" dirty="0" smtClean="0">
              <a:solidFill>
                <a:prstClr val="black"/>
              </a:solidFill>
            </a:endParaRPr>
          </a:p>
          <a:p>
            <a:pPr defTabSz="457200"/>
            <a:endParaRPr lang="en-US" sz="1400" dirty="0">
              <a:solidFill>
                <a:prstClr val="black"/>
              </a:solidFill>
            </a:endParaRPr>
          </a:p>
          <a:p>
            <a:pPr defTabSz="457200"/>
            <a:r>
              <a:rPr lang="en-US" sz="1400" i="1" dirty="0">
                <a:solidFill>
                  <a:prstClr val="black"/>
                </a:solidFill>
              </a:rPr>
              <a:t>Species</a:t>
            </a:r>
            <a:r>
              <a:rPr lang="en-US" sz="1400" dirty="0">
                <a:solidFill>
                  <a:prstClr val="black"/>
                </a:solidFill>
              </a:rPr>
              <a:t> - Select the species that the </a:t>
            </a:r>
            <a:r>
              <a:rPr lang="en-US" sz="1400" dirty="0" smtClean="0">
                <a:solidFill>
                  <a:prstClr val="black"/>
                </a:solidFill>
              </a:rPr>
              <a:t>genes map to</a:t>
            </a:r>
          </a:p>
          <a:p>
            <a:pPr defTabSz="457200"/>
            <a:endParaRPr lang="en-US" sz="1400" dirty="0">
              <a:solidFill>
                <a:prstClr val="black"/>
              </a:solidFill>
            </a:endParaRPr>
          </a:p>
          <a:p>
            <a:pPr defTabSz="457200"/>
            <a:r>
              <a:rPr lang="en-US" sz="1400" i="1" dirty="0" smtClean="0">
                <a:solidFill>
                  <a:prstClr val="black"/>
                </a:solidFill>
              </a:rPr>
              <a:t>Input </a:t>
            </a:r>
            <a:r>
              <a:rPr lang="en-US" sz="1400" i="1" dirty="0">
                <a:solidFill>
                  <a:prstClr val="black"/>
                </a:solidFill>
              </a:rPr>
              <a:t>File</a:t>
            </a:r>
            <a:r>
              <a:rPr lang="en-US" sz="1400" dirty="0">
                <a:solidFill>
                  <a:prstClr val="black"/>
                </a:solidFill>
              </a:rPr>
              <a:t> – You can either upload a plain </a:t>
            </a:r>
            <a:r>
              <a:rPr lang="en-US" sz="1400" dirty="0" smtClean="0">
                <a:solidFill>
                  <a:prstClr val="black"/>
                </a:solidFill>
              </a:rPr>
              <a:t>text file</a:t>
            </a:r>
            <a:r>
              <a:rPr lang="en-US" sz="1400" dirty="0">
                <a:solidFill>
                  <a:prstClr val="black"/>
                </a:solidFill>
              </a:rPr>
              <a:t>, or copy and past a list by using </a:t>
            </a:r>
            <a:r>
              <a:rPr lang="en-US" sz="1400" dirty="0" smtClean="0">
                <a:solidFill>
                  <a:prstClr val="black"/>
                </a:solidFill>
              </a:rPr>
              <a:t>the “</a:t>
            </a:r>
            <a:r>
              <a:rPr lang="en-US" sz="1400" dirty="0">
                <a:solidFill>
                  <a:prstClr val="black"/>
                </a:solidFill>
              </a:rPr>
              <a:t>copy/paste genes” button.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1" y="1755748"/>
            <a:ext cx="2844800" cy="21312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7" y="1259494"/>
            <a:ext cx="5557123" cy="3617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" y="4764923"/>
            <a:ext cx="5557125" cy="11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0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7634"/>
            <a:ext cx="8229600" cy="21603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NOTE: You will be taken to a second page where you can verify genes associated with this data upload.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Click the “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GeneSet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Details” button to view your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GeneSet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286000"/>
            <a:ext cx="7773578" cy="389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7252"/>
            <a:ext cx="8229600" cy="100229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When upload completes, you will be taken to your new </a:t>
            </a:r>
            <a:r>
              <a:rPr lang="en-US" dirty="0" err="1" smtClean="0"/>
              <a:t>GeneSet</a:t>
            </a:r>
            <a:r>
              <a:rPr lang="en-US" dirty="0"/>
              <a:t> </a:t>
            </a:r>
            <a:r>
              <a:rPr lang="en-US" dirty="0" smtClean="0"/>
              <a:t>details page. From here, you can add it to Projects and do further analysis.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98761"/>
            <a:ext cx="6730547" cy="46805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044863"/>
            <a:ext cx="6705600" cy="281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4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3182"/>
            <a:ext cx="8229600" cy="3947319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en-US" sz="2200" dirty="0"/>
              <a:t>This tutorial was intended to provide an introduction to </a:t>
            </a:r>
            <a:r>
              <a:rPr lang="en-US" sz="2200" dirty="0" smtClean="0"/>
              <a:t>practical approaches </a:t>
            </a:r>
            <a:r>
              <a:rPr lang="en-US" sz="2200" dirty="0"/>
              <a:t>to the tools in GeneWeaver</a:t>
            </a:r>
            <a:r>
              <a:rPr lang="en-US" sz="2200" dirty="0" smtClean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>
              <a:buFont typeface="Wingdings" charset="2"/>
              <a:buChar char="u"/>
            </a:pPr>
            <a:r>
              <a:rPr lang="en-US" sz="2200" dirty="0" smtClean="0"/>
              <a:t>There </a:t>
            </a:r>
            <a:r>
              <a:rPr lang="en-US" sz="2200" dirty="0"/>
              <a:t>are many tools and approaches that can be combined </a:t>
            </a:r>
            <a:r>
              <a:rPr lang="en-US" sz="2200" dirty="0" smtClean="0"/>
              <a:t>to create </a:t>
            </a:r>
            <a:r>
              <a:rPr lang="en-US" sz="2200" dirty="0"/>
              <a:t>particular workflows to address a variety of </a:t>
            </a:r>
            <a:r>
              <a:rPr lang="en-US" sz="2200" dirty="0" smtClean="0"/>
              <a:t>genetics questions</a:t>
            </a:r>
            <a:r>
              <a:rPr lang="en-US" sz="2200" dirty="0"/>
              <a:t>. Additional tutorials and documentation can be found </a:t>
            </a:r>
            <a:r>
              <a:rPr lang="en-US" sz="2200" dirty="0" smtClean="0"/>
              <a:t>on the </a:t>
            </a:r>
            <a:r>
              <a:rPr lang="en-US" sz="2200" dirty="0"/>
              <a:t>website</a:t>
            </a:r>
            <a:r>
              <a:rPr lang="en-US" sz="2200" dirty="0" smtClean="0"/>
              <a:t>.</a:t>
            </a:r>
          </a:p>
          <a:p>
            <a:pPr marL="0" indent="0">
              <a:buNone/>
            </a:pPr>
            <a:endParaRPr lang="en-US" sz="2200" dirty="0"/>
          </a:p>
          <a:p>
            <a:pPr>
              <a:buFont typeface="Wingdings" charset="2"/>
              <a:buChar char="u"/>
            </a:pPr>
            <a:r>
              <a:rPr lang="en-US" sz="2200" dirty="0" smtClean="0"/>
              <a:t>If </a:t>
            </a:r>
            <a:r>
              <a:rPr lang="en-US" sz="2200" dirty="0"/>
              <a:t>you have any suggestions, comments, or questions please use </a:t>
            </a:r>
            <a:r>
              <a:rPr lang="en-US" sz="2200" dirty="0" smtClean="0"/>
              <a:t>the “</a:t>
            </a:r>
            <a:r>
              <a:rPr lang="en-US" sz="2200" dirty="0"/>
              <a:t>Feedback” link located on every page.</a:t>
            </a:r>
          </a:p>
        </p:txBody>
      </p:sp>
    </p:spTree>
    <p:extLst>
      <p:ext uri="{BB962C8B-B14F-4D97-AF65-F5344CB8AC3E}">
        <p14:creationId xmlns:p14="http://schemas.microsoft.com/office/powerpoint/2010/main" val="145040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Text Box 2"/>
          <p:cNvSpPr txBox="1">
            <a:spLocks noChangeArrowheads="1"/>
          </p:cNvSpPr>
          <p:nvPr/>
        </p:nvSpPr>
        <p:spPr bwMode="auto">
          <a:xfrm>
            <a:off x="749306" y="812706"/>
            <a:ext cx="8077199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Elissa </a:t>
            </a:r>
            <a:r>
              <a:rPr lang="en-US" dirty="0" err="1" smtClean="0"/>
              <a:t>Chesler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JAX</a:t>
            </a:r>
          </a:p>
          <a:p>
            <a:pPr algn="ctr"/>
            <a:r>
              <a:rPr lang="en-US" dirty="0" smtClean="0"/>
              <a:t>Erich J. Baker - Baylor University</a:t>
            </a:r>
          </a:p>
          <a:p>
            <a:pPr algn="ctr"/>
            <a:r>
              <a:rPr lang="en-US" dirty="0" smtClean="0"/>
              <a:t>Michael A. Langston - University of Tennessee</a:t>
            </a:r>
          </a:p>
          <a:p>
            <a:pPr algn="ctr"/>
            <a:r>
              <a:rPr lang="en-US" dirty="0" smtClean="0"/>
              <a:t>Jason </a:t>
            </a:r>
            <a:r>
              <a:rPr lang="en-US" dirty="0"/>
              <a:t>Bubier – JAX</a:t>
            </a:r>
          </a:p>
          <a:p>
            <a:pPr algn="ctr"/>
            <a:r>
              <a:rPr lang="en-US" dirty="0"/>
              <a:t>Charles Phillips – U. </a:t>
            </a:r>
            <a:r>
              <a:rPr lang="en-US" dirty="0" err="1"/>
              <a:t>Tenn</a:t>
            </a:r>
            <a:endParaRPr lang="en-US" dirty="0"/>
          </a:p>
          <a:p>
            <a:pPr algn="ctr"/>
            <a:r>
              <a:rPr lang="en-US" dirty="0" smtClean="0"/>
              <a:t>Timothy Reynolds - Baylor/JAX</a:t>
            </a:r>
          </a:p>
          <a:p>
            <a:pPr algn="ctr"/>
            <a:r>
              <a:rPr lang="en-US" dirty="0" smtClean="0"/>
              <a:t>Jeremy Jay - U. Maine/JAX</a:t>
            </a:r>
          </a:p>
          <a:p>
            <a:pPr algn="ctr"/>
            <a:r>
              <a:rPr lang="en-US" dirty="0" err="1" smtClean="0"/>
              <a:t>Vivek</a:t>
            </a:r>
            <a:r>
              <a:rPr lang="en-US" dirty="0" smtClean="0"/>
              <a:t> Philip U. </a:t>
            </a:r>
            <a:r>
              <a:rPr lang="en-US" dirty="0" err="1" smtClean="0"/>
              <a:t>Tenn</a:t>
            </a:r>
            <a:r>
              <a:rPr lang="en-US" dirty="0" smtClean="0"/>
              <a:t>/JAX</a:t>
            </a:r>
          </a:p>
          <a:p>
            <a:pPr algn="ctr"/>
            <a:r>
              <a:rPr lang="en-US" dirty="0" smtClean="0"/>
              <a:t>Keith Sheppard – JAX</a:t>
            </a:r>
          </a:p>
          <a:p>
            <a:pPr algn="ctr"/>
            <a:r>
              <a:rPr lang="en-US" dirty="0" smtClean="0"/>
              <a:t>Dave Walton</a:t>
            </a:r>
          </a:p>
          <a:p>
            <a:pPr algn="ctr"/>
            <a:r>
              <a:rPr lang="en-US" dirty="0" smtClean="0"/>
              <a:t>Glenn Beane</a:t>
            </a:r>
          </a:p>
          <a:p>
            <a:pPr algn="ctr"/>
            <a:r>
              <a:rPr lang="en-US" dirty="0" smtClean="0"/>
              <a:t>Alex Berger</a:t>
            </a:r>
          </a:p>
          <a:p>
            <a:pPr algn="ctr"/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endParaRPr lang="en-US" sz="2000" dirty="0"/>
          </a:p>
          <a:p>
            <a:pPr algn="ctr"/>
            <a:r>
              <a:rPr lang="en-US" dirty="0"/>
              <a:t>	</a:t>
            </a:r>
          </a:p>
        </p:txBody>
      </p:sp>
      <p:sp>
        <p:nvSpPr>
          <p:cNvPr id="719879" name="Rectangle 7"/>
          <p:cNvSpPr>
            <a:spLocks noChangeArrowheads="1"/>
          </p:cNvSpPr>
          <p:nvPr/>
        </p:nvSpPr>
        <p:spPr bwMode="auto">
          <a:xfrm>
            <a:off x="1358137" y="5694248"/>
            <a:ext cx="7051675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spcAft>
                <a:spcPts val="1413"/>
              </a:spcAft>
              <a:buClr>
                <a:srgbClr val="008080"/>
              </a:buClr>
              <a:buSzPct val="45000"/>
              <a:buFont typeface="Wingdings" pitchFamily="2" charset="2"/>
              <a:buNone/>
            </a:pPr>
            <a:r>
              <a:rPr lang="en-US" sz="2000" dirty="0"/>
              <a:t>Supported by NIH R01 AA18776 jointly funded by NIAAA and NIDA, and JAX Center for Precision Genetics NIH U54 OD 020351</a:t>
            </a:r>
            <a:endParaRPr lang="en-US" sz="19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447" y="-47269"/>
            <a:ext cx="7885057" cy="1143000"/>
          </a:xfrm>
        </p:spPr>
        <p:txBody>
          <a:bodyPr anchor="t"/>
          <a:lstStyle/>
          <a:p>
            <a:pPr algn="ctr"/>
            <a:r>
              <a:rPr lang="en-US" u="sng" dirty="0" smtClean="0">
                <a:solidFill>
                  <a:schemeClr val="tx1"/>
                </a:solidFill>
              </a:rPr>
              <a:t>Acknowledgements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6692900" y="628015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4791E93-A2B7-0848-BDB4-10A6DF01D9B6}" type="slidenum">
              <a:rPr lang="en-US" sz="1050" smtClean="0"/>
              <a:pPr algn="r"/>
              <a:t>26</a:t>
            </a:fld>
            <a:endParaRPr lang="en-US" sz="105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510345" y="5165125"/>
            <a:ext cx="7725434" cy="339447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lnSpc>
                <a:spcPct val="102000"/>
              </a:lnSpc>
              <a:spcBef>
                <a:spcPts val="600"/>
              </a:spcBef>
              <a:spcAft>
                <a:spcPts val="1400"/>
              </a:spcAft>
              <a:buClrTx/>
              <a:buSzPct val="110000"/>
              <a:buFontTx/>
              <a:buBlip>
                <a:blip r:embed="rId3"/>
              </a:buBlip>
              <a:defRPr sz="2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687388" indent="-344488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20000"/>
              <a:buFont typeface="Courier New"/>
              <a:buChar char="o"/>
              <a:defRPr sz="20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1030288" indent="-3429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Tx/>
              <a:buBlip>
                <a:blip r:embed="rId4"/>
              </a:buBlip>
              <a:defRPr sz="16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258888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A2AAAD"/>
              </a:buClr>
              <a:buSzPct val="110000"/>
              <a:buFont typeface="Arial"/>
              <a:buChar char="•"/>
              <a:defRPr sz="16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4pPr>
            <a:lvl5pPr marL="1489075" indent="-230188" algn="l" defTabSz="45720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800"/>
              </a:spcAft>
              <a:buClr>
                <a:schemeClr val="bg2"/>
              </a:buClr>
              <a:buFont typeface="Arial"/>
              <a:buNone/>
              <a:defRPr sz="16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mtClean="0"/>
              <a:t>NIH R01 </a:t>
            </a:r>
            <a:r>
              <a:rPr lang="pl-PL" smtClean="0"/>
              <a:t>AA18776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7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Template_16x9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ark Blue - Simple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ight Blue Master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Dark Green Master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Dark Grey Master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Rose Master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Dark Grey Solid Master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err="1" smtClean="0">
            <a:solidFill>
              <a:srgbClr val="FFFFFF"/>
            </a:solidFill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Dark Blue Solid Master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err="1" smtClean="0">
            <a:solidFill>
              <a:srgbClr val="FFFFFF"/>
            </a:solidFill>
          </a:defRPr>
        </a:defPPr>
      </a:lstStyle>
    </a:tx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_Powerpoint_Template_16x9">
  <a:themeElements>
    <a:clrScheme name="Custom 4">
      <a:dk1>
        <a:srgbClr val="2C2A29"/>
      </a:dk1>
      <a:lt1>
        <a:sysClr val="window" lastClr="FFFFFF"/>
      </a:lt1>
      <a:dk2>
        <a:srgbClr val="333F48"/>
      </a:dk2>
      <a:lt2>
        <a:srgbClr val="A2AAAD"/>
      </a:lt2>
      <a:accent1>
        <a:srgbClr val="0085CA"/>
      </a:accent1>
      <a:accent2>
        <a:srgbClr val="002D72"/>
      </a:accent2>
      <a:accent3>
        <a:srgbClr val="F1C400"/>
      </a:accent3>
      <a:accent4>
        <a:srgbClr val="DC582A"/>
      </a:accent4>
      <a:accent5>
        <a:srgbClr val="8A1B61"/>
      </a:accent5>
      <a:accent6>
        <a:srgbClr val="005151"/>
      </a:accent6>
      <a:hlink>
        <a:srgbClr val="0085CA"/>
      </a:hlink>
      <a:folHlink>
        <a:srgbClr val="D0D3D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JAX_SlideTemplate_16x9-2</Template>
  <TotalTime>5932</TotalTime>
  <Words>2337</Words>
  <Application>Microsoft Office PowerPoint</Application>
  <PresentationFormat>On-screen Show (4:3)</PresentationFormat>
  <Paragraphs>151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Powerpoint_Template_16x9</vt:lpstr>
      <vt:lpstr>Dark Blue - Simple</vt:lpstr>
      <vt:lpstr>Light Blue Master</vt:lpstr>
      <vt:lpstr>Dark Green Master</vt:lpstr>
      <vt:lpstr>Dark Grey Master</vt:lpstr>
      <vt:lpstr>Rose Master</vt:lpstr>
      <vt:lpstr>Dark Grey Solid Master</vt:lpstr>
      <vt:lpstr>Dark Blue Solid Master</vt:lpstr>
      <vt:lpstr>Office Theme</vt:lpstr>
      <vt:lpstr>1_Powerpoint_Template_16x9</vt:lpstr>
      <vt:lpstr>1_Office Theme</vt:lpstr>
      <vt:lpstr>GW2 Introduction to web-based analysis with GeneWeaver2 geneweaver.org  </vt:lpstr>
      <vt:lpstr>GeneWeaver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</dc:creator>
  <cp:lastModifiedBy>TR</cp:lastModifiedBy>
  <cp:revision>153</cp:revision>
  <cp:lastPrinted>2018-09-20T15:53:05Z</cp:lastPrinted>
  <dcterms:created xsi:type="dcterms:W3CDTF">2017-03-13T19:25:44Z</dcterms:created>
  <dcterms:modified xsi:type="dcterms:W3CDTF">2018-12-31T16:01:51Z</dcterms:modified>
</cp:coreProperties>
</file>